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3"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1"/>
    <p:restoredTop sz="94437"/>
  </p:normalViewPr>
  <p:slideViewPr>
    <p:cSldViewPr snapToGrid="0" snapToObjects="1">
      <p:cViewPr varScale="1">
        <p:scale>
          <a:sx n="61" d="100"/>
          <a:sy n="61" d="100"/>
        </p:scale>
        <p:origin x="240"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image" Target="../media/image1.png"/><Relationship Id="rId2"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image" Target="../media/image1.png"/><Relationship Id="rId2"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D907D-1104-8746-860A-4CDA6DD53DF8}"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0EB5494D-1D37-CB44-9CDB-E89CF86F391A}">
      <dgm:prSet phldrT="[Text]"/>
      <dgm:spPr/>
      <dgm:t>
        <a:bodyPr/>
        <a:lstStyle/>
        <a:p>
          <a:r>
            <a:rPr lang="en-US" dirty="0" smtClean="0"/>
            <a:t>Original Dataset</a:t>
          </a:r>
          <a:endParaRPr lang="en-US" dirty="0"/>
        </a:p>
      </dgm:t>
    </dgm:pt>
    <dgm:pt modelId="{DC4F7847-A49D-B94F-87E1-FA8A8E6753BD}" type="parTrans" cxnId="{44D31177-C81B-6D4D-8D4B-0E44517EB21F}">
      <dgm:prSet/>
      <dgm:spPr/>
      <dgm:t>
        <a:bodyPr/>
        <a:lstStyle/>
        <a:p>
          <a:endParaRPr lang="en-US"/>
        </a:p>
      </dgm:t>
    </dgm:pt>
    <dgm:pt modelId="{F54B0785-925B-124F-AC28-5E024A8C410E}" type="sibTrans" cxnId="{44D31177-C81B-6D4D-8D4B-0E44517EB21F}">
      <dgm:prSet/>
      <dgm:spPr/>
      <dgm:t>
        <a:bodyPr/>
        <a:lstStyle/>
        <a:p>
          <a:endParaRPr lang="en-US"/>
        </a:p>
      </dgm:t>
    </dgm:pt>
    <dgm:pt modelId="{652681D6-6B0E-4847-BED0-F8A1BA5F9974}">
      <dgm:prSet phldrT="[Text]" custT="1"/>
      <dgm:spPr/>
      <dgm:t>
        <a:bodyPr/>
        <a:lstStyle/>
        <a:p>
          <a:r>
            <a:rPr lang="en-US" sz="2000" dirty="0" smtClean="0"/>
            <a:t>Time Period: 1970-2015</a:t>
          </a:r>
          <a:endParaRPr lang="en-US" sz="2000" dirty="0"/>
        </a:p>
      </dgm:t>
    </dgm:pt>
    <dgm:pt modelId="{605ACB5F-657C-F74B-BF80-A82E28D5F0EA}" type="parTrans" cxnId="{330C051D-CBB9-0745-913D-001D3EF09CF9}">
      <dgm:prSet/>
      <dgm:spPr/>
      <dgm:t>
        <a:bodyPr/>
        <a:lstStyle/>
        <a:p>
          <a:endParaRPr lang="en-US"/>
        </a:p>
      </dgm:t>
    </dgm:pt>
    <dgm:pt modelId="{3A5446CB-213C-414C-980A-2DC8DDA03921}" type="sibTrans" cxnId="{330C051D-CBB9-0745-913D-001D3EF09CF9}">
      <dgm:prSet/>
      <dgm:spPr/>
      <dgm:t>
        <a:bodyPr/>
        <a:lstStyle/>
        <a:p>
          <a:endParaRPr lang="en-US"/>
        </a:p>
      </dgm:t>
    </dgm:pt>
    <dgm:pt modelId="{7F85767B-FD82-EB46-98EC-558BC7F4410C}">
      <dgm:prSet phldrT="[Text]" custT="1"/>
      <dgm:spPr/>
      <dgm:t>
        <a:bodyPr/>
        <a:lstStyle/>
        <a:p>
          <a:r>
            <a:rPr lang="en-US" sz="2000" dirty="0" smtClean="0"/>
            <a:t>Total Variables: 137</a:t>
          </a:r>
          <a:endParaRPr lang="en-US" sz="2000" dirty="0"/>
        </a:p>
      </dgm:t>
    </dgm:pt>
    <dgm:pt modelId="{2BFAA470-362E-124B-AEB7-3BD9F22B9266}" type="parTrans" cxnId="{15B96F93-2D7C-1C49-9193-94E26D8E123D}">
      <dgm:prSet/>
      <dgm:spPr/>
      <dgm:t>
        <a:bodyPr/>
        <a:lstStyle/>
        <a:p>
          <a:endParaRPr lang="en-US"/>
        </a:p>
      </dgm:t>
    </dgm:pt>
    <dgm:pt modelId="{C1E5E64A-3AA3-B249-B94E-DB2B659DEF37}" type="sibTrans" cxnId="{15B96F93-2D7C-1C49-9193-94E26D8E123D}">
      <dgm:prSet/>
      <dgm:spPr/>
      <dgm:t>
        <a:bodyPr/>
        <a:lstStyle/>
        <a:p>
          <a:endParaRPr lang="en-US"/>
        </a:p>
      </dgm:t>
    </dgm:pt>
    <dgm:pt modelId="{9E98AC72-8373-F146-AED6-A60FCA19918F}">
      <dgm:prSet phldrT="[Text]"/>
      <dgm:spPr/>
      <dgm:t>
        <a:bodyPr/>
        <a:lstStyle/>
        <a:p>
          <a:r>
            <a:rPr lang="en-US" dirty="0" smtClean="0"/>
            <a:t>Cleaned  Dataset</a:t>
          </a:r>
          <a:endParaRPr lang="en-US" dirty="0"/>
        </a:p>
      </dgm:t>
    </dgm:pt>
    <dgm:pt modelId="{62C2315A-95C3-C94D-94D9-1716E5D21633}" type="parTrans" cxnId="{0B7D7B88-9E1D-7548-B534-D939A3DF4B1D}">
      <dgm:prSet/>
      <dgm:spPr/>
      <dgm:t>
        <a:bodyPr/>
        <a:lstStyle/>
        <a:p>
          <a:endParaRPr lang="en-US"/>
        </a:p>
      </dgm:t>
    </dgm:pt>
    <dgm:pt modelId="{22E05D38-7B1D-F040-BD19-8C1490708DA1}" type="sibTrans" cxnId="{0B7D7B88-9E1D-7548-B534-D939A3DF4B1D}">
      <dgm:prSet/>
      <dgm:spPr/>
      <dgm:t>
        <a:bodyPr/>
        <a:lstStyle/>
        <a:p>
          <a:endParaRPr lang="en-US"/>
        </a:p>
      </dgm:t>
    </dgm:pt>
    <dgm:pt modelId="{79745768-8F76-5442-A3E0-0D31A99C1A67}">
      <dgm:prSet phldrT="[Text]" custT="1"/>
      <dgm:spPr/>
      <dgm:t>
        <a:bodyPr/>
        <a:lstStyle/>
        <a:p>
          <a:r>
            <a:rPr lang="en-US" sz="2000" dirty="0" smtClean="0"/>
            <a:t>Time Period: 2012-2015</a:t>
          </a:r>
          <a:endParaRPr lang="en-US" sz="2000" dirty="0"/>
        </a:p>
      </dgm:t>
    </dgm:pt>
    <dgm:pt modelId="{AF50BA44-0520-6345-9D2B-F108C2B02846}" type="parTrans" cxnId="{84B7898B-3012-0046-8CA5-34F2C4A9D737}">
      <dgm:prSet/>
      <dgm:spPr/>
      <dgm:t>
        <a:bodyPr/>
        <a:lstStyle/>
        <a:p>
          <a:endParaRPr lang="en-US"/>
        </a:p>
      </dgm:t>
    </dgm:pt>
    <dgm:pt modelId="{1AA6D41F-6657-124D-945A-57C4E1DF81C6}" type="sibTrans" cxnId="{84B7898B-3012-0046-8CA5-34F2C4A9D737}">
      <dgm:prSet/>
      <dgm:spPr/>
      <dgm:t>
        <a:bodyPr/>
        <a:lstStyle/>
        <a:p>
          <a:endParaRPr lang="en-US"/>
        </a:p>
      </dgm:t>
    </dgm:pt>
    <dgm:pt modelId="{5F633ACD-454B-F244-9E59-E5DCC87D854E}">
      <dgm:prSet phldrT="[Text]" custT="1"/>
      <dgm:spPr/>
      <dgm:t>
        <a:bodyPr/>
        <a:lstStyle/>
        <a:p>
          <a:r>
            <a:rPr lang="en-US" sz="2000" dirty="0" smtClean="0"/>
            <a:t>Total Variables: 42</a:t>
          </a:r>
          <a:endParaRPr lang="en-US" sz="2000" dirty="0"/>
        </a:p>
      </dgm:t>
    </dgm:pt>
    <dgm:pt modelId="{EC79C85F-2488-6D4C-A5D4-0B4662A8194C}" type="parTrans" cxnId="{B04F32D5-F4DD-114F-9359-FF08DD3192E1}">
      <dgm:prSet/>
      <dgm:spPr/>
      <dgm:t>
        <a:bodyPr/>
        <a:lstStyle/>
        <a:p>
          <a:endParaRPr lang="en-US"/>
        </a:p>
      </dgm:t>
    </dgm:pt>
    <dgm:pt modelId="{52B6E1FC-7019-824E-A6AC-C635AEF0D468}" type="sibTrans" cxnId="{B04F32D5-F4DD-114F-9359-FF08DD3192E1}">
      <dgm:prSet/>
      <dgm:spPr/>
      <dgm:t>
        <a:bodyPr/>
        <a:lstStyle/>
        <a:p>
          <a:endParaRPr lang="en-US"/>
        </a:p>
      </dgm:t>
    </dgm:pt>
    <dgm:pt modelId="{9C65D399-D407-8C4B-919B-76DD7893E18D}">
      <dgm:prSet phldrT="[Text]" custT="1"/>
      <dgm:spPr/>
      <dgm:t>
        <a:bodyPr/>
        <a:lstStyle/>
        <a:p>
          <a:r>
            <a:rPr lang="en-US" sz="2000" dirty="0" smtClean="0"/>
            <a:t>Total Entries: 156772</a:t>
          </a:r>
          <a:endParaRPr lang="en-US" sz="2000" dirty="0"/>
        </a:p>
      </dgm:t>
    </dgm:pt>
    <dgm:pt modelId="{63A03CE8-4BAB-AB48-A44A-F8F09CB65F82}" type="parTrans" cxnId="{CBE3AD3F-C494-2E45-9B5F-2CD8AD5CD73C}">
      <dgm:prSet/>
      <dgm:spPr/>
      <dgm:t>
        <a:bodyPr/>
        <a:lstStyle/>
        <a:p>
          <a:endParaRPr lang="en-US"/>
        </a:p>
      </dgm:t>
    </dgm:pt>
    <dgm:pt modelId="{E08DCB85-1D86-454B-99F2-6DFCD90242CD}" type="sibTrans" cxnId="{CBE3AD3F-C494-2E45-9B5F-2CD8AD5CD73C}">
      <dgm:prSet/>
      <dgm:spPr/>
      <dgm:t>
        <a:bodyPr/>
        <a:lstStyle/>
        <a:p>
          <a:endParaRPr lang="en-US"/>
        </a:p>
      </dgm:t>
    </dgm:pt>
    <dgm:pt modelId="{B9DC700C-71B2-9E4C-817F-824022C380AD}">
      <dgm:prSet phldrT="[Text]" custT="1"/>
      <dgm:spPr/>
      <dgm:t>
        <a:bodyPr/>
        <a:lstStyle/>
        <a:p>
          <a:r>
            <a:rPr lang="en-US" sz="2000" dirty="0" smtClean="0"/>
            <a:t>Dataset Name: Global Terrorism Database</a:t>
          </a:r>
          <a:endParaRPr lang="en-US" sz="2000" dirty="0"/>
        </a:p>
      </dgm:t>
    </dgm:pt>
    <dgm:pt modelId="{B9154079-F9A6-1640-BC14-41336778F56F}" type="parTrans" cxnId="{92A52FF3-DF6A-7141-9FB3-41B5D84BC2EF}">
      <dgm:prSet/>
      <dgm:spPr/>
      <dgm:t>
        <a:bodyPr/>
        <a:lstStyle/>
        <a:p>
          <a:endParaRPr lang="en-US"/>
        </a:p>
      </dgm:t>
    </dgm:pt>
    <dgm:pt modelId="{65D62DCD-9A6B-E64D-981A-CA0AE269A03E}" type="sibTrans" cxnId="{92A52FF3-DF6A-7141-9FB3-41B5D84BC2EF}">
      <dgm:prSet/>
      <dgm:spPr/>
      <dgm:t>
        <a:bodyPr/>
        <a:lstStyle/>
        <a:p>
          <a:endParaRPr lang="en-US"/>
        </a:p>
      </dgm:t>
    </dgm:pt>
    <dgm:pt modelId="{117E4705-26E7-7740-A5FA-A62F1A9C5D66}">
      <dgm:prSet phldrT="[Text]" custT="1"/>
      <dgm:spPr/>
      <dgm:t>
        <a:bodyPr/>
        <a:lstStyle/>
        <a:p>
          <a:r>
            <a:rPr lang="en-US" sz="2000" dirty="0" smtClean="0"/>
            <a:t>Total Entries: 52134</a:t>
          </a:r>
          <a:endParaRPr lang="en-US" sz="2000" dirty="0"/>
        </a:p>
      </dgm:t>
    </dgm:pt>
    <dgm:pt modelId="{250C1474-18E9-DD41-8444-ED04258C9450}" type="parTrans" cxnId="{C8638795-271A-6243-8DCA-3E0932B4A95C}">
      <dgm:prSet/>
      <dgm:spPr/>
      <dgm:t>
        <a:bodyPr/>
        <a:lstStyle/>
        <a:p>
          <a:endParaRPr lang="en-US"/>
        </a:p>
      </dgm:t>
    </dgm:pt>
    <dgm:pt modelId="{1A2DBE76-BF2C-EA40-AB98-D2C962D53AFA}" type="sibTrans" cxnId="{C8638795-271A-6243-8DCA-3E0932B4A95C}">
      <dgm:prSet/>
      <dgm:spPr/>
      <dgm:t>
        <a:bodyPr/>
        <a:lstStyle/>
        <a:p>
          <a:endParaRPr lang="en-US"/>
        </a:p>
      </dgm:t>
    </dgm:pt>
    <dgm:pt modelId="{EAA0E3F6-43FF-0149-A202-A86EDBBEB085}">
      <dgm:prSet phldrT="[Text]" custT="1"/>
      <dgm:spPr/>
      <dgm:t>
        <a:bodyPr/>
        <a:lstStyle/>
        <a:p>
          <a:r>
            <a:rPr lang="en-US" sz="2000" dirty="0" smtClean="0"/>
            <a:t>Dataset Name: data2012_2015.csv</a:t>
          </a:r>
          <a:endParaRPr lang="en-US" sz="2000" dirty="0"/>
        </a:p>
      </dgm:t>
    </dgm:pt>
    <dgm:pt modelId="{3EDF031E-E258-444B-9755-1A285C1DF343}" type="parTrans" cxnId="{BA07C60C-F9B0-184D-8CB3-D8538D7C96A6}">
      <dgm:prSet/>
      <dgm:spPr/>
      <dgm:t>
        <a:bodyPr/>
        <a:lstStyle/>
        <a:p>
          <a:endParaRPr lang="en-US"/>
        </a:p>
      </dgm:t>
    </dgm:pt>
    <dgm:pt modelId="{BC74889D-3AC8-A249-9077-40EF0526379E}" type="sibTrans" cxnId="{BA07C60C-F9B0-184D-8CB3-D8538D7C96A6}">
      <dgm:prSet/>
      <dgm:spPr/>
      <dgm:t>
        <a:bodyPr/>
        <a:lstStyle/>
        <a:p>
          <a:endParaRPr lang="en-US"/>
        </a:p>
      </dgm:t>
    </dgm:pt>
    <dgm:pt modelId="{FAA5CC75-D4B1-294B-A74B-63D485741721}" type="pres">
      <dgm:prSet presAssocID="{D3AD907D-1104-8746-860A-4CDA6DD53DF8}" presName="Name0" presStyleCnt="0">
        <dgm:presLayoutVars>
          <dgm:dir/>
          <dgm:animLvl val="lvl"/>
          <dgm:resizeHandles val="exact"/>
        </dgm:presLayoutVars>
      </dgm:prSet>
      <dgm:spPr/>
      <dgm:t>
        <a:bodyPr/>
        <a:lstStyle/>
        <a:p>
          <a:endParaRPr lang="en-US"/>
        </a:p>
      </dgm:t>
    </dgm:pt>
    <dgm:pt modelId="{D4674445-5145-7E47-826D-79642A5BB785}" type="pres">
      <dgm:prSet presAssocID="{D3AD907D-1104-8746-860A-4CDA6DD53DF8}" presName="tSp" presStyleCnt="0"/>
      <dgm:spPr/>
    </dgm:pt>
    <dgm:pt modelId="{C816B9AB-8B77-FC4F-AB8C-44B9D6DA9A28}" type="pres">
      <dgm:prSet presAssocID="{D3AD907D-1104-8746-860A-4CDA6DD53DF8}" presName="bSp" presStyleCnt="0"/>
      <dgm:spPr/>
    </dgm:pt>
    <dgm:pt modelId="{B23FD397-5C2F-294C-8129-DF36E9A0667C}" type="pres">
      <dgm:prSet presAssocID="{D3AD907D-1104-8746-860A-4CDA6DD53DF8}" presName="process" presStyleCnt="0"/>
      <dgm:spPr/>
    </dgm:pt>
    <dgm:pt modelId="{786495CA-0D21-5C43-99CD-D8663A98E1A6}" type="pres">
      <dgm:prSet presAssocID="{0EB5494D-1D37-CB44-9CDB-E89CF86F391A}" presName="composite1" presStyleCnt="0"/>
      <dgm:spPr/>
    </dgm:pt>
    <dgm:pt modelId="{ECC26ADB-F77E-0245-AB22-D57096A0B4CA}" type="pres">
      <dgm:prSet presAssocID="{0EB5494D-1D37-CB44-9CDB-E89CF86F391A}" presName="dummyNode1" presStyleLbl="node1" presStyleIdx="0" presStyleCnt="2"/>
      <dgm:spPr/>
    </dgm:pt>
    <dgm:pt modelId="{D18ACCAE-E9AA-4E45-9A68-C13E1914344E}" type="pres">
      <dgm:prSet presAssocID="{0EB5494D-1D37-CB44-9CDB-E89CF86F391A}" presName="childNode1" presStyleLbl="bgAcc1" presStyleIdx="0" presStyleCnt="2" custScaleX="155830">
        <dgm:presLayoutVars>
          <dgm:bulletEnabled val="1"/>
        </dgm:presLayoutVars>
      </dgm:prSet>
      <dgm:spPr/>
      <dgm:t>
        <a:bodyPr/>
        <a:lstStyle/>
        <a:p>
          <a:endParaRPr lang="en-US"/>
        </a:p>
      </dgm:t>
    </dgm:pt>
    <dgm:pt modelId="{4E480C99-CB5F-C946-BC7D-C1763AAD6976}" type="pres">
      <dgm:prSet presAssocID="{0EB5494D-1D37-CB44-9CDB-E89CF86F391A}" presName="childNode1tx" presStyleLbl="bgAcc1" presStyleIdx="0" presStyleCnt="2">
        <dgm:presLayoutVars>
          <dgm:bulletEnabled val="1"/>
        </dgm:presLayoutVars>
      </dgm:prSet>
      <dgm:spPr/>
      <dgm:t>
        <a:bodyPr/>
        <a:lstStyle/>
        <a:p>
          <a:endParaRPr lang="en-US"/>
        </a:p>
      </dgm:t>
    </dgm:pt>
    <dgm:pt modelId="{11309CA0-FD6F-3C42-B796-A6A587EBF39D}" type="pres">
      <dgm:prSet presAssocID="{0EB5494D-1D37-CB44-9CDB-E89CF86F391A}" presName="parentNode1" presStyleLbl="node1" presStyleIdx="0" presStyleCnt="2">
        <dgm:presLayoutVars>
          <dgm:chMax val="1"/>
          <dgm:bulletEnabled val="1"/>
        </dgm:presLayoutVars>
      </dgm:prSet>
      <dgm:spPr/>
      <dgm:t>
        <a:bodyPr/>
        <a:lstStyle/>
        <a:p>
          <a:endParaRPr lang="en-US"/>
        </a:p>
      </dgm:t>
    </dgm:pt>
    <dgm:pt modelId="{F0EA16F3-E00B-C64F-BF9D-E490B0605831}" type="pres">
      <dgm:prSet presAssocID="{0EB5494D-1D37-CB44-9CDB-E89CF86F391A}" presName="connSite1" presStyleCnt="0"/>
      <dgm:spPr/>
    </dgm:pt>
    <dgm:pt modelId="{6074201A-019F-154D-ACB3-5AD9461AB00D}" type="pres">
      <dgm:prSet presAssocID="{F54B0785-925B-124F-AC28-5E024A8C410E}" presName="Name9" presStyleLbl="sibTrans2D1" presStyleIdx="0" presStyleCnt="1"/>
      <dgm:spPr/>
      <dgm:t>
        <a:bodyPr/>
        <a:lstStyle/>
        <a:p>
          <a:endParaRPr lang="en-US"/>
        </a:p>
      </dgm:t>
    </dgm:pt>
    <dgm:pt modelId="{72EBB12F-8BCD-BB4E-89B6-57355A4062C4}" type="pres">
      <dgm:prSet presAssocID="{9E98AC72-8373-F146-AED6-A60FCA19918F}" presName="composite2" presStyleCnt="0"/>
      <dgm:spPr/>
    </dgm:pt>
    <dgm:pt modelId="{3012ED64-3949-354D-82BF-DD8A2548474B}" type="pres">
      <dgm:prSet presAssocID="{9E98AC72-8373-F146-AED6-A60FCA19918F}" presName="dummyNode2" presStyleLbl="node1" presStyleIdx="0" presStyleCnt="2"/>
      <dgm:spPr/>
    </dgm:pt>
    <dgm:pt modelId="{BD6D3120-67F1-FA47-926A-8A54ED067DEC}" type="pres">
      <dgm:prSet presAssocID="{9E98AC72-8373-F146-AED6-A60FCA19918F}" presName="childNode2" presStyleLbl="bgAcc1" presStyleIdx="1" presStyleCnt="2" custScaleX="174229">
        <dgm:presLayoutVars>
          <dgm:bulletEnabled val="1"/>
        </dgm:presLayoutVars>
      </dgm:prSet>
      <dgm:spPr/>
      <dgm:t>
        <a:bodyPr/>
        <a:lstStyle/>
        <a:p>
          <a:endParaRPr lang="en-US"/>
        </a:p>
      </dgm:t>
    </dgm:pt>
    <dgm:pt modelId="{F39FF269-F2EF-784A-AC78-E2740F505A30}" type="pres">
      <dgm:prSet presAssocID="{9E98AC72-8373-F146-AED6-A60FCA19918F}" presName="childNode2tx" presStyleLbl="bgAcc1" presStyleIdx="1" presStyleCnt="2">
        <dgm:presLayoutVars>
          <dgm:bulletEnabled val="1"/>
        </dgm:presLayoutVars>
      </dgm:prSet>
      <dgm:spPr/>
      <dgm:t>
        <a:bodyPr/>
        <a:lstStyle/>
        <a:p>
          <a:endParaRPr lang="en-US"/>
        </a:p>
      </dgm:t>
    </dgm:pt>
    <dgm:pt modelId="{6BAA2AF8-36BF-9A4E-A535-D9D38C1256D1}" type="pres">
      <dgm:prSet presAssocID="{9E98AC72-8373-F146-AED6-A60FCA19918F}" presName="parentNode2" presStyleLbl="node1" presStyleIdx="1" presStyleCnt="2">
        <dgm:presLayoutVars>
          <dgm:chMax val="0"/>
          <dgm:bulletEnabled val="1"/>
        </dgm:presLayoutVars>
      </dgm:prSet>
      <dgm:spPr/>
      <dgm:t>
        <a:bodyPr/>
        <a:lstStyle/>
        <a:p>
          <a:endParaRPr lang="en-US"/>
        </a:p>
      </dgm:t>
    </dgm:pt>
    <dgm:pt modelId="{CF8AFBF1-C59B-B249-B3D0-203C237DE26F}" type="pres">
      <dgm:prSet presAssocID="{9E98AC72-8373-F146-AED6-A60FCA19918F}" presName="connSite2" presStyleCnt="0"/>
      <dgm:spPr/>
    </dgm:pt>
  </dgm:ptLst>
  <dgm:cxnLst>
    <dgm:cxn modelId="{03DAA096-72C1-3D42-AFEA-1CFFD77C5517}" type="presOf" srcId="{652681D6-6B0E-4847-BED0-F8A1BA5F9974}" destId="{D18ACCAE-E9AA-4E45-9A68-C13E1914344E}" srcOrd="0" destOrd="0" presId="urn:microsoft.com/office/officeart/2005/8/layout/hProcess4"/>
    <dgm:cxn modelId="{F29790B9-D358-9E46-93B7-3352771F880A}" type="presOf" srcId="{652681D6-6B0E-4847-BED0-F8A1BA5F9974}" destId="{4E480C99-CB5F-C946-BC7D-C1763AAD6976}" srcOrd="1" destOrd="0" presId="urn:microsoft.com/office/officeart/2005/8/layout/hProcess4"/>
    <dgm:cxn modelId="{05523263-494A-FB4C-8898-7A7499226A68}" type="presOf" srcId="{7F85767B-FD82-EB46-98EC-558BC7F4410C}" destId="{D18ACCAE-E9AA-4E45-9A68-C13E1914344E}" srcOrd="0" destOrd="1" presId="urn:microsoft.com/office/officeart/2005/8/layout/hProcess4"/>
    <dgm:cxn modelId="{3E1D3DE5-B896-2140-8826-600A1FF828EE}" type="presOf" srcId="{B9DC700C-71B2-9E4C-817F-824022C380AD}" destId="{4E480C99-CB5F-C946-BC7D-C1763AAD6976}" srcOrd="1" destOrd="3" presId="urn:microsoft.com/office/officeart/2005/8/layout/hProcess4"/>
    <dgm:cxn modelId="{31FAB141-5B67-2D44-97B9-8F01E29F8FA5}" type="presOf" srcId="{5F633ACD-454B-F244-9E59-E5DCC87D854E}" destId="{F39FF269-F2EF-784A-AC78-E2740F505A30}" srcOrd="1" destOrd="1" presId="urn:microsoft.com/office/officeart/2005/8/layout/hProcess4"/>
    <dgm:cxn modelId="{7EFAAE5F-4F4C-E54D-A500-3121DAB33B89}" type="presOf" srcId="{0EB5494D-1D37-CB44-9CDB-E89CF86F391A}" destId="{11309CA0-FD6F-3C42-B796-A6A587EBF39D}" srcOrd="0" destOrd="0" presId="urn:microsoft.com/office/officeart/2005/8/layout/hProcess4"/>
    <dgm:cxn modelId="{CDF4BFCA-3B14-F84D-83BA-9E060D352EFC}" type="presOf" srcId="{79745768-8F76-5442-A3E0-0D31A99C1A67}" destId="{F39FF269-F2EF-784A-AC78-E2740F505A30}" srcOrd="1" destOrd="0" presId="urn:microsoft.com/office/officeart/2005/8/layout/hProcess4"/>
    <dgm:cxn modelId="{930BAD1B-6FA2-5D49-8C44-836D4D5660A3}" type="presOf" srcId="{9C65D399-D407-8C4B-919B-76DD7893E18D}" destId="{4E480C99-CB5F-C946-BC7D-C1763AAD6976}" srcOrd="1" destOrd="2" presId="urn:microsoft.com/office/officeart/2005/8/layout/hProcess4"/>
    <dgm:cxn modelId="{15B96F93-2D7C-1C49-9193-94E26D8E123D}" srcId="{0EB5494D-1D37-CB44-9CDB-E89CF86F391A}" destId="{7F85767B-FD82-EB46-98EC-558BC7F4410C}" srcOrd="1" destOrd="0" parTransId="{2BFAA470-362E-124B-AEB7-3BD9F22B9266}" sibTransId="{C1E5E64A-3AA3-B249-B94E-DB2B659DEF37}"/>
    <dgm:cxn modelId="{CABF7646-F201-944F-938C-4DFBBC0B2365}" type="presOf" srcId="{B9DC700C-71B2-9E4C-817F-824022C380AD}" destId="{D18ACCAE-E9AA-4E45-9A68-C13E1914344E}" srcOrd="0" destOrd="3" presId="urn:microsoft.com/office/officeart/2005/8/layout/hProcess4"/>
    <dgm:cxn modelId="{C8638795-271A-6243-8DCA-3E0932B4A95C}" srcId="{9E98AC72-8373-F146-AED6-A60FCA19918F}" destId="{117E4705-26E7-7740-A5FA-A62F1A9C5D66}" srcOrd="2" destOrd="0" parTransId="{250C1474-18E9-DD41-8444-ED04258C9450}" sibTransId="{1A2DBE76-BF2C-EA40-AB98-D2C962D53AFA}"/>
    <dgm:cxn modelId="{3EA8D6F8-33DD-2945-B7BA-66E469172428}" type="presOf" srcId="{79745768-8F76-5442-A3E0-0D31A99C1A67}" destId="{BD6D3120-67F1-FA47-926A-8A54ED067DEC}" srcOrd="0" destOrd="0" presId="urn:microsoft.com/office/officeart/2005/8/layout/hProcess4"/>
    <dgm:cxn modelId="{330C051D-CBB9-0745-913D-001D3EF09CF9}" srcId="{0EB5494D-1D37-CB44-9CDB-E89CF86F391A}" destId="{652681D6-6B0E-4847-BED0-F8A1BA5F9974}" srcOrd="0" destOrd="0" parTransId="{605ACB5F-657C-F74B-BF80-A82E28D5F0EA}" sibTransId="{3A5446CB-213C-414C-980A-2DC8DDA03921}"/>
    <dgm:cxn modelId="{458A17C4-4D5F-AB4B-AED4-D91B3E00EDFE}" type="presOf" srcId="{D3AD907D-1104-8746-860A-4CDA6DD53DF8}" destId="{FAA5CC75-D4B1-294B-A74B-63D485741721}" srcOrd="0" destOrd="0" presId="urn:microsoft.com/office/officeart/2005/8/layout/hProcess4"/>
    <dgm:cxn modelId="{ACC4833E-83ED-9C47-8B5A-667EC8900878}" type="presOf" srcId="{F54B0785-925B-124F-AC28-5E024A8C410E}" destId="{6074201A-019F-154D-ACB3-5AD9461AB00D}" srcOrd="0" destOrd="0" presId="urn:microsoft.com/office/officeart/2005/8/layout/hProcess4"/>
    <dgm:cxn modelId="{2EC7D23D-B61C-8844-B2B1-A63421F502DD}" type="presOf" srcId="{117E4705-26E7-7740-A5FA-A62F1A9C5D66}" destId="{BD6D3120-67F1-FA47-926A-8A54ED067DEC}" srcOrd="0" destOrd="2" presId="urn:microsoft.com/office/officeart/2005/8/layout/hProcess4"/>
    <dgm:cxn modelId="{92A52FF3-DF6A-7141-9FB3-41B5D84BC2EF}" srcId="{0EB5494D-1D37-CB44-9CDB-E89CF86F391A}" destId="{B9DC700C-71B2-9E4C-817F-824022C380AD}" srcOrd="3" destOrd="0" parTransId="{B9154079-F9A6-1640-BC14-41336778F56F}" sibTransId="{65D62DCD-9A6B-E64D-981A-CA0AE269A03E}"/>
    <dgm:cxn modelId="{5904CFAF-FEF2-4C44-A4D9-FF3FBC532F97}" type="presOf" srcId="{9C65D399-D407-8C4B-919B-76DD7893E18D}" destId="{D18ACCAE-E9AA-4E45-9A68-C13E1914344E}" srcOrd="0" destOrd="2" presId="urn:microsoft.com/office/officeart/2005/8/layout/hProcess4"/>
    <dgm:cxn modelId="{B04F32D5-F4DD-114F-9359-FF08DD3192E1}" srcId="{9E98AC72-8373-F146-AED6-A60FCA19918F}" destId="{5F633ACD-454B-F244-9E59-E5DCC87D854E}" srcOrd="1" destOrd="0" parTransId="{EC79C85F-2488-6D4C-A5D4-0B4662A8194C}" sibTransId="{52B6E1FC-7019-824E-A6AC-C635AEF0D468}"/>
    <dgm:cxn modelId="{0B7D7B88-9E1D-7548-B534-D939A3DF4B1D}" srcId="{D3AD907D-1104-8746-860A-4CDA6DD53DF8}" destId="{9E98AC72-8373-F146-AED6-A60FCA19918F}" srcOrd="1" destOrd="0" parTransId="{62C2315A-95C3-C94D-94D9-1716E5D21633}" sibTransId="{22E05D38-7B1D-F040-BD19-8C1490708DA1}"/>
    <dgm:cxn modelId="{4AF46E12-2CAE-5744-BF16-3C60D232987A}" type="presOf" srcId="{5F633ACD-454B-F244-9E59-E5DCC87D854E}" destId="{BD6D3120-67F1-FA47-926A-8A54ED067DEC}" srcOrd="0" destOrd="1" presId="urn:microsoft.com/office/officeart/2005/8/layout/hProcess4"/>
    <dgm:cxn modelId="{84B7898B-3012-0046-8CA5-34F2C4A9D737}" srcId="{9E98AC72-8373-F146-AED6-A60FCA19918F}" destId="{79745768-8F76-5442-A3E0-0D31A99C1A67}" srcOrd="0" destOrd="0" parTransId="{AF50BA44-0520-6345-9D2B-F108C2B02846}" sibTransId="{1AA6D41F-6657-124D-945A-57C4E1DF81C6}"/>
    <dgm:cxn modelId="{D3F95F16-4B9F-9E4B-BB09-5A387F1C6B8A}" type="presOf" srcId="{9E98AC72-8373-F146-AED6-A60FCA19918F}" destId="{6BAA2AF8-36BF-9A4E-A535-D9D38C1256D1}" srcOrd="0" destOrd="0" presId="urn:microsoft.com/office/officeart/2005/8/layout/hProcess4"/>
    <dgm:cxn modelId="{8081FAD6-04E1-9645-BDD0-0A9D60FA3771}" type="presOf" srcId="{117E4705-26E7-7740-A5FA-A62F1A9C5D66}" destId="{F39FF269-F2EF-784A-AC78-E2740F505A30}" srcOrd="1" destOrd="2" presId="urn:microsoft.com/office/officeart/2005/8/layout/hProcess4"/>
    <dgm:cxn modelId="{44D31177-C81B-6D4D-8D4B-0E44517EB21F}" srcId="{D3AD907D-1104-8746-860A-4CDA6DD53DF8}" destId="{0EB5494D-1D37-CB44-9CDB-E89CF86F391A}" srcOrd="0" destOrd="0" parTransId="{DC4F7847-A49D-B94F-87E1-FA8A8E6753BD}" sibTransId="{F54B0785-925B-124F-AC28-5E024A8C410E}"/>
    <dgm:cxn modelId="{CBE3AD3F-C494-2E45-9B5F-2CD8AD5CD73C}" srcId="{0EB5494D-1D37-CB44-9CDB-E89CF86F391A}" destId="{9C65D399-D407-8C4B-919B-76DD7893E18D}" srcOrd="2" destOrd="0" parTransId="{63A03CE8-4BAB-AB48-A44A-F8F09CB65F82}" sibTransId="{E08DCB85-1D86-454B-99F2-6DFCD90242CD}"/>
    <dgm:cxn modelId="{A71EEB3D-D72D-4149-8226-49D660BE6BB3}" type="presOf" srcId="{EAA0E3F6-43FF-0149-A202-A86EDBBEB085}" destId="{BD6D3120-67F1-FA47-926A-8A54ED067DEC}" srcOrd="0" destOrd="3" presId="urn:microsoft.com/office/officeart/2005/8/layout/hProcess4"/>
    <dgm:cxn modelId="{D8FD543C-1533-FA4A-B316-D979424B5125}" type="presOf" srcId="{EAA0E3F6-43FF-0149-A202-A86EDBBEB085}" destId="{F39FF269-F2EF-784A-AC78-E2740F505A30}" srcOrd="1" destOrd="3" presId="urn:microsoft.com/office/officeart/2005/8/layout/hProcess4"/>
    <dgm:cxn modelId="{BA07C60C-F9B0-184D-8CB3-D8538D7C96A6}" srcId="{9E98AC72-8373-F146-AED6-A60FCA19918F}" destId="{EAA0E3F6-43FF-0149-A202-A86EDBBEB085}" srcOrd="3" destOrd="0" parTransId="{3EDF031E-E258-444B-9755-1A285C1DF343}" sibTransId="{BC74889D-3AC8-A249-9077-40EF0526379E}"/>
    <dgm:cxn modelId="{43E25F0B-2FE3-3F46-95E7-8F654F7A7559}" type="presOf" srcId="{7F85767B-FD82-EB46-98EC-558BC7F4410C}" destId="{4E480C99-CB5F-C946-BC7D-C1763AAD6976}" srcOrd="1" destOrd="1" presId="urn:microsoft.com/office/officeart/2005/8/layout/hProcess4"/>
    <dgm:cxn modelId="{121C7074-BA15-9445-B4D8-C42D6C407241}" type="presParOf" srcId="{FAA5CC75-D4B1-294B-A74B-63D485741721}" destId="{D4674445-5145-7E47-826D-79642A5BB785}" srcOrd="0" destOrd="0" presId="urn:microsoft.com/office/officeart/2005/8/layout/hProcess4"/>
    <dgm:cxn modelId="{04FE68EE-B2D6-A248-A26E-691E79F639EB}" type="presParOf" srcId="{FAA5CC75-D4B1-294B-A74B-63D485741721}" destId="{C816B9AB-8B77-FC4F-AB8C-44B9D6DA9A28}" srcOrd="1" destOrd="0" presId="urn:microsoft.com/office/officeart/2005/8/layout/hProcess4"/>
    <dgm:cxn modelId="{FF707082-E395-804A-9A7E-9A2BAD8875AE}" type="presParOf" srcId="{FAA5CC75-D4B1-294B-A74B-63D485741721}" destId="{B23FD397-5C2F-294C-8129-DF36E9A0667C}" srcOrd="2" destOrd="0" presId="urn:microsoft.com/office/officeart/2005/8/layout/hProcess4"/>
    <dgm:cxn modelId="{7BFC4AA1-96A9-324C-B159-330E488E4E33}" type="presParOf" srcId="{B23FD397-5C2F-294C-8129-DF36E9A0667C}" destId="{786495CA-0D21-5C43-99CD-D8663A98E1A6}" srcOrd="0" destOrd="0" presId="urn:microsoft.com/office/officeart/2005/8/layout/hProcess4"/>
    <dgm:cxn modelId="{66CEF4E7-4B72-2B45-801B-6E5627125CA2}" type="presParOf" srcId="{786495CA-0D21-5C43-99CD-D8663A98E1A6}" destId="{ECC26ADB-F77E-0245-AB22-D57096A0B4CA}" srcOrd="0" destOrd="0" presId="urn:microsoft.com/office/officeart/2005/8/layout/hProcess4"/>
    <dgm:cxn modelId="{15398B90-46B6-4B47-99B3-6A9452CB3533}" type="presParOf" srcId="{786495CA-0D21-5C43-99CD-D8663A98E1A6}" destId="{D18ACCAE-E9AA-4E45-9A68-C13E1914344E}" srcOrd="1" destOrd="0" presId="urn:microsoft.com/office/officeart/2005/8/layout/hProcess4"/>
    <dgm:cxn modelId="{68B44D0F-3E17-0448-AFBF-E579BD83A41E}" type="presParOf" srcId="{786495CA-0D21-5C43-99CD-D8663A98E1A6}" destId="{4E480C99-CB5F-C946-BC7D-C1763AAD6976}" srcOrd="2" destOrd="0" presId="urn:microsoft.com/office/officeart/2005/8/layout/hProcess4"/>
    <dgm:cxn modelId="{2A676D50-F0AD-264A-8105-BDD531DFCAEE}" type="presParOf" srcId="{786495CA-0D21-5C43-99CD-D8663A98E1A6}" destId="{11309CA0-FD6F-3C42-B796-A6A587EBF39D}" srcOrd="3" destOrd="0" presId="urn:microsoft.com/office/officeart/2005/8/layout/hProcess4"/>
    <dgm:cxn modelId="{ABF01ACE-B1BA-8249-9137-C69919EC926A}" type="presParOf" srcId="{786495CA-0D21-5C43-99CD-D8663A98E1A6}" destId="{F0EA16F3-E00B-C64F-BF9D-E490B0605831}" srcOrd="4" destOrd="0" presId="urn:microsoft.com/office/officeart/2005/8/layout/hProcess4"/>
    <dgm:cxn modelId="{AD3AEC51-A3A8-DB4C-8388-FADB5FB2DE69}" type="presParOf" srcId="{B23FD397-5C2F-294C-8129-DF36E9A0667C}" destId="{6074201A-019F-154D-ACB3-5AD9461AB00D}" srcOrd="1" destOrd="0" presId="urn:microsoft.com/office/officeart/2005/8/layout/hProcess4"/>
    <dgm:cxn modelId="{43E45889-3D13-754A-B7AE-58AB8C786287}" type="presParOf" srcId="{B23FD397-5C2F-294C-8129-DF36E9A0667C}" destId="{72EBB12F-8BCD-BB4E-89B6-57355A4062C4}" srcOrd="2" destOrd="0" presId="urn:microsoft.com/office/officeart/2005/8/layout/hProcess4"/>
    <dgm:cxn modelId="{EC952886-7321-D245-8845-F8D2D0BEEBE4}" type="presParOf" srcId="{72EBB12F-8BCD-BB4E-89B6-57355A4062C4}" destId="{3012ED64-3949-354D-82BF-DD8A2548474B}" srcOrd="0" destOrd="0" presId="urn:microsoft.com/office/officeart/2005/8/layout/hProcess4"/>
    <dgm:cxn modelId="{EC89533E-6407-5E44-BAED-0DB7F20F802B}" type="presParOf" srcId="{72EBB12F-8BCD-BB4E-89B6-57355A4062C4}" destId="{BD6D3120-67F1-FA47-926A-8A54ED067DEC}" srcOrd="1" destOrd="0" presId="urn:microsoft.com/office/officeart/2005/8/layout/hProcess4"/>
    <dgm:cxn modelId="{D35D115F-624A-AC4F-A258-67DEEA368AC6}" type="presParOf" srcId="{72EBB12F-8BCD-BB4E-89B6-57355A4062C4}" destId="{F39FF269-F2EF-784A-AC78-E2740F505A30}" srcOrd="2" destOrd="0" presId="urn:microsoft.com/office/officeart/2005/8/layout/hProcess4"/>
    <dgm:cxn modelId="{B5976DAD-0C16-AE40-8E1F-9BCAB8DC8EAC}" type="presParOf" srcId="{72EBB12F-8BCD-BB4E-89B6-57355A4062C4}" destId="{6BAA2AF8-36BF-9A4E-A535-D9D38C1256D1}" srcOrd="3" destOrd="0" presId="urn:microsoft.com/office/officeart/2005/8/layout/hProcess4"/>
    <dgm:cxn modelId="{E8A01250-F551-1F43-88E4-EBE5D6F83683}" type="presParOf" srcId="{72EBB12F-8BCD-BB4E-89B6-57355A4062C4}" destId="{CF8AFBF1-C59B-B249-B3D0-203C237DE26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CAFAF8-B1B8-9944-8753-3983AD06E317}"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364BE5F9-2343-0E47-9416-91BFC99327BC}">
      <dgm:prSet phldrT="[Text]"/>
      <dgm:spPr/>
      <dgm:t>
        <a:bodyPr/>
        <a:lstStyle/>
        <a:p>
          <a:r>
            <a:rPr lang="en-US" dirty="0" smtClean="0"/>
            <a:t>Rattle is for data mining</a:t>
          </a:r>
          <a:endParaRPr lang="en-US" dirty="0"/>
        </a:p>
      </dgm:t>
    </dgm:pt>
    <dgm:pt modelId="{000951B8-2953-DC4B-AC22-B229855770BC}" type="parTrans" cxnId="{A91A5AAE-D46C-F442-99C7-6FDF2FB27202}">
      <dgm:prSet/>
      <dgm:spPr/>
      <dgm:t>
        <a:bodyPr/>
        <a:lstStyle/>
        <a:p>
          <a:endParaRPr lang="en-US"/>
        </a:p>
      </dgm:t>
    </dgm:pt>
    <dgm:pt modelId="{690D57AD-3959-134D-967B-B9C6EDE14F88}" type="sibTrans" cxnId="{A91A5AAE-D46C-F442-99C7-6FDF2FB27202}">
      <dgm:prSet/>
      <dgm:spPr/>
      <dgm:t>
        <a:bodyPr/>
        <a:lstStyle/>
        <a:p>
          <a:endParaRPr lang="en-US"/>
        </a:p>
      </dgm:t>
    </dgm:pt>
    <dgm:pt modelId="{3A7C6948-5AF8-F84A-86A8-F410441F6E86}">
      <dgm:prSet phldrT="[Text]"/>
      <dgm:spPr/>
      <dgm:t>
        <a:bodyPr/>
        <a:lstStyle/>
        <a:p>
          <a:r>
            <a:rPr lang="en-US" dirty="0" smtClean="0"/>
            <a:t>R is for analyzing and data cleaning</a:t>
          </a:r>
          <a:endParaRPr lang="en-US" dirty="0"/>
        </a:p>
      </dgm:t>
    </dgm:pt>
    <dgm:pt modelId="{65CFBA83-B5C3-3448-BC2F-DE24898CB1AB}" type="parTrans" cxnId="{3A331BBA-ADED-9043-BE36-7FF43A81D658}">
      <dgm:prSet/>
      <dgm:spPr/>
      <dgm:t>
        <a:bodyPr/>
        <a:lstStyle/>
        <a:p>
          <a:endParaRPr lang="en-US"/>
        </a:p>
      </dgm:t>
    </dgm:pt>
    <dgm:pt modelId="{50DD9CAA-0E46-5344-9C45-494D77617A3E}" type="sibTrans" cxnId="{3A331BBA-ADED-9043-BE36-7FF43A81D658}">
      <dgm:prSet/>
      <dgm:spPr/>
      <dgm:t>
        <a:bodyPr/>
        <a:lstStyle/>
        <a:p>
          <a:endParaRPr lang="en-US"/>
        </a:p>
      </dgm:t>
    </dgm:pt>
    <dgm:pt modelId="{975F757D-D0F4-C145-AB61-F0BAE59AE5EA}">
      <dgm:prSet phldrT="[Text]"/>
      <dgm:spPr/>
      <dgm:t>
        <a:bodyPr/>
        <a:lstStyle/>
        <a:p>
          <a:r>
            <a:rPr lang="en-US" dirty="0" smtClean="0"/>
            <a:t>Clean data</a:t>
          </a:r>
          <a:endParaRPr lang="en-US" dirty="0"/>
        </a:p>
      </dgm:t>
    </dgm:pt>
    <dgm:pt modelId="{D838A088-A790-6943-9B7B-51059F4FAC7A}" type="parTrans" cxnId="{2F2A6D85-DC9B-E24A-8F86-3E03E7C952DA}">
      <dgm:prSet/>
      <dgm:spPr/>
      <dgm:t>
        <a:bodyPr/>
        <a:lstStyle/>
        <a:p>
          <a:endParaRPr lang="en-US"/>
        </a:p>
      </dgm:t>
    </dgm:pt>
    <dgm:pt modelId="{B3FCE7B2-33DB-C342-B3F1-E006616B751C}" type="sibTrans" cxnId="{2F2A6D85-DC9B-E24A-8F86-3E03E7C952DA}">
      <dgm:prSet/>
      <dgm:spPr/>
      <dgm:t>
        <a:bodyPr/>
        <a:lstStyle/>
        <a:p>
          <a:endParaRPr lang="en-US"/>
        </a:p>
      </dgm:t>
    </dgm:pt>
    <dgm:pt modelId="{053B4104-D97D-5F40-8D9F-BE14A77CCB14}">
      <dgm:prSet/>
      <dgm:spPr/>
      <dgm:t>
        <a:bodyPr/>
        <a:lstStyle/>
        <a:p>
          <a:r>
            <a:rPr lang="en-US" dirty="0" smtClean="0"/>
            <a:t>Tableau is for data visualization </a:t>
          </a:r>
          <a:endParaRPr lang="en-US" dirty="0"/>
        </a:p>
      </dgm:t>
    </dgm:pt>
    <dgm:pt modelId="{5BEC319C-A9E5-2941-ABF2-20D049A08D56}" type="parTrans" cxnId="{46C2E8DD-43D4-6242-A927-621F2BC9AE73}">
      <dgm:prSet/>
      <dgm:spPr/>
      <dgm:t>
        <a:bodyPr/>
        <a:lstStyle/>
        <a:p>
          <a:endParaRPr lang="en-US"/>
        </a:p>
      </dgm:t>
    </dgm:pt>
    <dgm:pt modelId="{E8A3C4CA-74A1-454D-B455-4651A549741F}" type="sibTrans" cxnId="{46C2E8DD-43D4-6242-A927-621F2BC9AE73}">
      <dgm:prSet/>
      <dgm:spPr/>
      <dgm:t>
        <a:bodyPr/>
        <a:lstStyle/>
        <a:p>
          <a:endParaRPr lang="en-US"/>
        </a:p>
      </dgm:t>
    </dgm:pt>
    <dgm:pt modelId="{5F06C0E9-2B61-DC40-A790-06265BDC2CAF}" type="pres">
      <dgm:prSet presAssocID="{8DCAFAF8-B1B8-9944-8753-3983AD06E317}" presName="Name0" presStyleCnt="0">
        <dgm:presLayoutVars>
          <dgm:dir/>
          <dgm:resizeHandles val="exact"/>
        </dgm:presLayoutVars>
      </dgm:prSet>
      <dgm:spPr/>
      <dgm:t>
        <a:bodyPr/>
        <a:lstStyle/>
        <a:p>
          <a:endParaRPr lang="en-US"/>
        </a:p>
      </dgm:t>
    </dgm:pt>
    <dgm:pt modelId="{A437A197-A195-9F40-B5E9-7299A3EF174A}" type="pres">
      <dgm:prSet presAssocID="{364BE5F9-2343-0E47-9416-91BFC99327BC}" presName="composite" presStyleCnt="0"/>
      <dgm:spPr/>
    </dgm:pt>
    <dgm:pt modelId="{3FBEB063-35AF-3342-AAA4-E67559FD81BF}" type="pres">
      <dgm:prSet presAssocID="{364BE5F9-2343-0E47-9416-91BFC99327BC}" presName="rect1" presStyleLbl="bgImgPlace1" presStyleIdx="0" presStyleCnt="4">
        <dgm:style>
          <a:lnRef idx="2">
            <a:schemeClr val="accent2"/>
          </a:lnRef>
          <a:fillRef idx="1">
            <a:schemeClr val="lt1"/>
          </a:fillRef>
          <a:effectRef idx="0">
            <a:schemeClr val="accent2"/>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05E96340-5D56-4D4A-B25C-192C1AC39932}" type="pres">
      <dgm:prSet presAssocID="{364BE5F9-2343-0E47-9416-91BFC99327BC}" presName="wedgeRectCallout1" presStyleLbl="node1" presStyleIdx="0" presStyleCnt="4">
        <dgm:presLayoutVars>
          <dgm:bulletEnabled val="1"/>
        </dgm:presLayoutVars>
      </dgm:prSet>
      <dgm:spPr/>
      <dgm:t>
        <a:bodyPr/>
        <a:lstStyle/>
        <a:p>
          <a:endParaRPr lang="en-US"/>
        </a:p>
      </dgm:t>
    </dgm:pt>
    <dgm:pt modelId="{93476D04-7BFC-B14C-AA1B-242E8F44B9B1}" type="pres">
      <dgm:prSet presAssocID="{690D57AD-3959-134D-967B-B9C6EDE14F88}" presName="sibTrans" presStyleCnt="0"/>
      <dgm:spPr/>
    </dgm:pt>
    <dgm:pt modelId="{9B687079-7A60-2A47-B377-2579D773D76C}" type="pres">
      <dgm:prSet presAssocID="{3A7C6948-5AF8-F84A-86A8-F410441F6E86}" presName="composite" presStyleCnt="0"/>
      <dgm:spPr/>
    </dgm:pt>
    <dgm:pt modelId="{9BDF8826-B306-034D-9DFB-6B3B1C33E1C4}" type="pres">
      <dgm:prSet presAssocID="{3A7C6948-5AF8-F84A-86A8-F410441F6E86}" presName="rect1" presStyleLbl="bgImgPlace1" presStyleIdx="1" presStyleCnt="4">
        <dgm:style>
          <a:lnRef idx="2">
            <a:schemeClr val="accent2"/>
          </a:lnRef>
          <a:fillRef idx="1">
            <a:schemeClr val="lt1"/>
          </a:fillRef>
          <a:effectRef idx="0">
            <a:schemeClr val="accent2"/>
          </a:effectRef>
          <a:fontRef idx="minor">
            <a:schemeClr val="dk1"/>
          </a:fontRef>
        </dgm:styl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16DEDE66-D2AE-2B46-AC29-A8E51D9A8960}" type="pres">
      <dgm:prSet presAssocID="{3A7C6948-5AF8-F84A-86A8-F410441F6E86}" presName="wedgeRectCallout1" presStyleLbl="node1" presStyleIdx="1" presStyleCnt="4">
        <dgm:presLayoutVars>
          <dgm:bulletEnabled val="1"/>
        </dgm:presLayoutVars>
      </dgm:prSet>
      <dgm:spPr/>
      <dgm:t>
        <a:bodyPr/>
        <a:lstStyle/>
        <a:p>
          <a:endParaRPr lang="en-US"/>
        </a:p>
      </dgm:t>
    </dgm:pt>
    <dgm:pt modelId="{DFF45260-9D1E-4E42-9190-7FEF6D017781}" type="pres">
      <dgm:prSet presAssocID="{50DD9CAA-0E46-5344-9C45-494D77617A3E}" presName="sibTrans" presStyleCnt="0"/>
      <dgm:spPr/>
    </dgm:pt>
    <dgm:pt modelId="{361966FF-8F00-E448-BA7B-D5E4427F3275}" type="pres">
      <dgm:prSet presAssocID="{975F757D-D0F4-C145-AB61-F0BAE59AE5EA}" presName="composite" presStyleCnt="0"/>
      <dgm:spPr/>
    </dgm:pt>
    <dgm:pt modelId="{562C2591-43F3-5645-91B0-03A9C90AACC3}" type="pres">
      <dgm:prSet presAssocID="{975F757D-D0F4-C145-AB61-F0BAE59AE5EA}" presName="rect1" presStyleLbl="bgImgPlace1" presStyleIdx="2" presStyleCnt="4">
        <dgm:style>
          <a:lnRef idx="2">
            <a:schemeClr val="accent2"/>
          </a:lnRef>
          <a:fillRef idx="1">
            <a:schemeClr val="lt1"/>
          </a:fillRef>
          <a:effectRef idx="0">
            <a:schemeClr val="accent2"/>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5D749D3D-4B01-C44F-B582-778A11400C35}" type="pres">
      <dgm:prSet presAssocID="{975F757D-D0F4-C145-AB61-F0BAE59AE5EA}" presName="wedgeRectCallout1" presStyleLbl="node1" presStyleIdx="2" presStyleCnt="4">
        <dgm:presLayoutVars>
          <dgm:bulletEnabled val="1"/>
        </dgm:presLayoutVars>
      </dgm:prSet>
      <dgm:spPr/>
      <dgm:t>
        <a:bodyPr/>
        <a:lstStyle/>
        <a:p>
          <a:endParaRPr lang="en-US"/>
        </a:p>
      </dgm:t>
    </dgm:pt>
    <dgm:pt modelId="{75B82672-CF4D-B342-BBBF-62E1F38C8130}" type="pres">
      <dgm:prSet presAssocID="{B3FCE7B2-33DB-C342-B3F1-E006616B751C}" presName="sibTrans" presStyleCnt="0"/>
      <dgm:spPr/>
    </dgm:pt>
    <dgm:pt modelId="{9D7926E5-12CE-EE47-AA4D-8D431437DF62}" type="pres">
      <dgm:prSet presAssocID="{053B4104-D97D-5F40-8D9F-BE14A77CCB14}" presName="composite" presStyleCnt="0"/>
      <dgm:spPr/>
    </dgm:pt>
    <dgm:pt modelId="{EE6E262E-3E35-874F-A7B8-D37CE438C5E8}" type="pres">
      <dgm:prSet presAssocID="{053B4104-D97D-5F40-8D9F-BE14A77CCB14}" presName="rect1" presStyleLbl="bgImgPlace1" presStyleIdx="3" presStyleCnt="4">
        <dgm:style>
          <a:lnRef idx="2">
            <a:schemeClr val="accent2"/>
          </a:lnRef>
          <a:fillRef idx="1">
            <a:schemeClr val="lt1"/>
          </a:fillRef>
          <a:effectRef idx="0">
            <a:schemeClr val="accent2"/>
          </a:effectRef>
          <a:fontRef idx="minor">
            <a:schemeClr val="dk1"/>
          </a:fontRef>
        </dgm:style>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dgm:spPr>
    </dgm:pt>
    <dgm:pt modelId="{0046E324-1D7F-A246-B9D6-FC26C6B999E6}" type="pres">
      <dgm:prSet presAssocID="{053B4104-D97D-5F40-8D9F-BE14A77CCB14}" presName="wedgeRectCallout1" presStyleLbl="node1" presStyleIdx="3" presStyleCnt="4">
        <dgm:presLayoutVars>
          <dgm:bulletEnabled val="1"/>
        </dgm:presLayoutVars>
      </dgm:prSet>
      <dgm:spPr/>
      <dgm:t>
        <a:bodyPr/>
        <a:lstStyle/>
        <a:p>
          <a:endParaRPr lang="en-US"/>
        </a:p>
      </dgm:t>
    </dgm:pt>
  </dgm:ptLst>
  <dgm:cxnLst>
    <dgm:cxn modelId="{6B0CCA5E-55D3-334B-8F09-B2C1B0EFC2CA}" type="presOf" srcId="{975F757D-D0F4-C145-AB61-F0BAE59AE5EA}" destId="{5D749D3D-4B01-C44F-B582-778A11400C35}" srcOrd="0" destOrd="0" presId="urn:microsoft.com/office/officeart/2008/layout/BendingPictureCaptionList"/>
    <dgm:cxn modelId="{3A331BBA-ADED-9043-BE36-7FF43A81D658}" srcId="{8DCAFAF8-B1B8-9944-8753-3983AD06E317}" destId="{3A7C6948-5AF8-F84A-86A8-F410441F6E86}" srcOrd="1" destOrd="0" parTransId="{65CFBA83-B5C3-3448-BC2F-DE24898CB1AB}" sibTransId="{50DD9CAA-0E46-5344-9C45-494D77617A3E}"/>
    <dgm:cxn modelId="{29C5D002-5CE9-634B-9B04-ACFEE352D1C7}" type="presOf" srcId="{053B4104-D97D-5F40-8D9F-BE14A77CCB14}" destId="{0046E324-1D7F-A246-B9D6-FC26C6B999E6}" srcOrd="0" destOrd="0" presId="urn:microsoft.com/office/officeart/2008/layout/BendingPictureCaptionList"/>
    <dgm:cxn modelId="{F5F24C20-6CBF-1044-9894-F9C583618AB5}" type="presOf" srcId="{364BE5F9-2343-0E47-9416-91BFC99327BC}" destId="{05E96340-5D56-4D4A-B25C-192C1AC39932}" srcOrd="0" destOrd="0" presId="urn:microsoft.com/office/officeart/2008/layout/BendingPictureCaptionList"/>
    <dgm:cxn modelId="{2F2A6D85-DC9B-E24A-8F86-3E03E7C952DA}" srcId="{8DCAFAF8-B1B8-9944-8753-3983AD06E317}" destId="{975F757D-D0F4-C145-AB61-F0BAE59AE5EA}" srcOrd="2" destOrd="0" parTransId="{D838A088-A790-6943-9B7B-51059F4FAC7A}" sibTransId="{B3FCE7B2-33DB-C342-B3F1-E006616B751C}"/>
    <dgm:cxn modelId="{46C2E8DD-43D4-6242-A927-621F2BC9AE73}" srcId="{8DCAFAF8-B1B8-9944-8753-3983AD06E317}" destId="{053B4104-D97D-5F40-8D9F-BE14A77CCB14}" srcOrd="3" destOrd="0" parTransId="{5BEC319C-A9E5-2941-ABF2-20D049A08D56}" sibTransId="{E8A3C4CA-74A1-454D-B455-4651A549741F}"/>
    <dgm:cxn modelId="{86D0F719-61F3-124E-90F7-303DC4F6A3F5}" type="presOf" srcId="{8DCAFAF8-B1B8-9944-8753-3983AD06E317}" destId="{5F06C0E9-2B61-DC40-A790-06265BDC2CAF}" srcOrd="0" destOrd="0" presId="urn:microsoft.com/office/officeart/2008/layout/BendingPictureCaptionList"/>
    <dgm:cxn modelId="{BCBA0A79-10AF-5D41-BE45-FCB4D79F96E1}" type="presOf" srcId="{3A7C6948-5AF8-F84A-86A8-F410441F6E86}" destId="{16DEDE66-D2AE-2B46-AC29-A8E51D9A8960}" srcOrd="0" destOrd="0" presId="urn:microsoft.com/office/officeart/2008/layout/BendingPictureCaptionList"/>
    <dgm:cxn modelId="{A91A5AAE-D46C-F442-99C7-6FDF2FB27202}" srcId="{8DCAFAF8-B1B8-9944-8753-3983AD06E317}" destId="{364BE5F9-2343-0E47-9416-91BFC99327BC}" srcOrd="0" destOrd="0" parTransId="{000951B8-2953-DC4B-AC22-B229855770BC}" sibTransId="{690D57AD-3959-134D-967B-B9C6EDE14F88}"/>
    <dgm:cxn modelId="{2BDDF6D1-D741-3240-B8C6-546244A86FB8}" type="presParOf" srcId="{5F06C0E9-2B61-DC40-A790-06265BDC2CAF}" destId="{A437A197-A195-9F40-B5E9-7299A3EF174A}" srcOrd="0" destOrd="0" presId="urn:microsoft.com/office/officeart/2008/layout/BendingPictureCaptionList"/>
    <dgm:cxn modelId="{17B04A22-A307-AE45-9A78-65A657B4F108}" type="presParOf" srcId="{A437A197-A195-9F40-B5E9-7299A3EF174A}" destId="{3FBEB063-35AF-3342-AAA4-E67559FD81BF}" srcOrd="0" destOrd="0" presId="urn:microsoft.com/office/officeart/2008/layout/BendingPictureCaptionList"/>
    <dgm:cxn modelId="{880BCE62-3408-A04E-B829-627CD2A18EA5}" type="presParOf" srcId="{A437A197-A195-9F40-B5E9-7299A3EF174A}" destId="{05E96340-5D56-4D4A-B25C-192C1AC39932}" srcOrd="1" destOrd="0" presId="urn:microsoft.com/office/officeart/2008/layout/BendingPictureCaptionList"/>
    <dgm:cxn modelId="{F362C2F8-67D1-7145-AC16-5F1C0D877557}" type="presParOf" srcId="{5F06C0E9-2B61-DC40-A790-06265BDC2CAF}" destId="{93476D04-7BFC-B14C-AA1B-242E8F44B9B1}" srcOrd="1" destOrd="0" presId="urn:microsoft.com/office/officeart/2008/layout/BendingPictureCaptionList"/>
    <dgm:cxn modelId="{52F60762-1214-3D4C-A581-F09F9410E993}" type="presParOf" srcId="{5F06C0E9-2B61-DC40-A790-06265BDC2CAF}" destId="{9B687079-7A60-2A47-B377-2579D773D76C}" srcOrd="2" destOrd="0" presId="urn:microsoft.com/office/officeart/2008/layout/BendingPictureCaptionList"/>
    <dgm:cxn modelId="{43EDD7ED-C734-B549-97BB-9080CB376D54}" type="presParOf" srcId="{9B687079-7A60-2A47-B377-2579D773D76C}" destId="{9BDF8826-B306-034D-9DFB-6B3B1C33E1C4}" srcOrd="0" destOrd="0" presId="urn:microsoft.com/office/officeart/2008/layout/BendingPictureCaptionList"/>
    <dgm:cxn modelId="{BA690D89-006B-CE49-8B44-50330A037E79}" type="presParOf" srcId="{9B687079-7A60-2A47-B377-2579D773D76C}" destId="{16DEDE66-D2AE-2B46-AC29-A8E51D9A8960}" srcOrd="1" destOrd="0" presId="urn:microsoft.com/office/officeart/2008/layout/BendingPictureCaptionList"/>
    <dgm:cxn modelId="{12C112A9-0B11-BE4C-A5F1-506646758974}" type="presParOf" srcId="{5F06C0E9-2B61-DC40-A790-06265BDC2CAF}" destId="{DFF45260-9D1E-4E42-9190-7FEF6D017781}" srcOrd="3" destOrd="0" presId="urn:microsoft.com/office/officeart/2008/layout/BendingPictureCaptionList"/>
    <dgm:cxn modelId="{B4ECC185-9FD7-E74C-B62E-D9FD29FCD7AA}" type="presParOf" srcId="{5F06C0E9-2B61-DC40-A790-06265BDC2CAF}" destId="{361966FF-8F00-E448-BA7B-D5E4427F3275}" srcOrd="4" destOrd="0" presId="urn:microsoft.com/office/officeart/2008/layout/BendingPictureCaptionList"/>
    <dgm:cxn modelId="{8AC91C38-39FA-CC48-B5B5-544099EB8EE9}" type="presParOf" srcId="{361966FF-8F00-E448-BA7B-D5E4427F3275}" destId="{562C2591-43F3-5645-91B0-03A9C90AACC3}" srcOrd="0" destOrd="0" presId="urn:microsoft.com/office/officeart/2008/layout/BendingPictureCaptionList"/>
    <dgm:cxn modelId="{C38AD52C-F7F3-A347-9620-CC56D51190AA}" type="presParOf" srcId="{361966FF-8F00-E448-BA7B-D5E4427F3275}" destId="{5D749D3D-4B01-C44F-B582-778A11400C35}" srcOrd="1" destOrd="0" presId="urn:microsoft.com/office/officeart/2008/layout/BendingPictureCaptionList"/>
    <dgm:cxn modelId="{3042CA5A-4D1A-0C46-8697-DB4E18E8DA7D}" type="presParOf" srcId="{5F06C0E9-2B61-DC40-A790-06265BDC2CAF}" destId="{75B82672-CF4D-B342-BBBF-62E1F38C8130}" srcOrd="5" destOrd="0" presId="urn:microsoft.com/office/officeart/2008/layout/BendingPictureCaptionList"/>
    <dgm:cxn modelId="{DEE414F9-AE26-3B4D-87F4-0D79D37C0463}" type="presParOf" srcId="{5F06C0E9-2B61-DC40-A790-06265BDC2CAF}" destId="{9D7926E5-12CE-EE47-AA4D-8D431437DF62}" srcOrd="6" destOrd="0" presId="urn:microsoft.com/office/officeart/2008/layout/BendingPictureCaptionList"/>
    <dgm:cxn modelId="{B73B3868-785A-4E4F-BAFD-FBB17C3E2C14}" type="presParOf" srcId="{9D7926E5-12CE-EE47-AA4D-8D431437DF62}" destId="{EE6E262E-3E35-874F-A7B8-D37CE438C5E8}" srcOrd="0" destOrd="0" presId="urn:microsoft.com/office/officeart/2008/layout/BendingPictureCaptionList"/>
    <dgm:cxn modelId="{F0C03611-DCEE-854E-ABA2-8E664CB073ED}" type="presParOf" srcId="{9D7926E5-12CE-EE47-AA4D-8D431437DF62}" destId="{0046E324-1D7F-A246-B9D6-FC26C6B999E6}"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ACCAE-E9AA-4E45-9A68-C13E1914344E}">
      <dsp:nvSpPr>
        <dsp:cNvPr id="0" name=""/>
        <dsp:cNvSpPr/>
      </dsp:nvSpPr>
      <dsp:spPr>
        <a:xfrm>
          <a:off x="762000" y="1196610"/>
          <a:ext cx="4344262" cy="229937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Time Period: 1970-2015</a:t>
          </a:r>
          <a:endParaRPr lang="en-US" sz="2000" kern="1200" dirty="0"/>
        </a:p>
        <a:p>
          <a:pPr marL="228600" lvl="1" indent="-228600" algn="l" defTabSz="889000">
            <a:lnSpc>
              <a:spcPct val="90000"/>
            </a:lnSpc>
            <a:spcBef>
              <a:spcPct val="0"/>
            </a:spcBef>
            <a:spcAft>
              <a:spcPct val="15000"/>
            </a:spcAft>
            <a:buChar char="•"/>
          </a:pPr>
          <a:r>
            <a:rPr lang="en-US" sz="2000" kern="1200" dirty="0" smtClean="0"/>
            <a:t>Total Variables: 137</a:t>
          </a:r>
          <a:endParaRPr lang="en-US" sz="2000" kern="1200" dirty="0"/>
        </a:p>
        <a:p>
          <a:pPr marL="228600" lvl="1" indent="-228600" algn="l" defTabSz="889000">
            <a:lnSpc>
              <a:spcPct val="90000"/>
            </a:lnSpc>
            <a:spcBef>
              <a:spcPct val="0"/>
            </a:spcBef>
            <a:spcAft>
              <a:spcPct val="15000"/>
            </a:spcAft>
            <a:buChar char="•"/>
          </a:pPr>
          <a:r>
            <a:rPr lang="en-US" sz="2000" kern="1200" dirty="0" smtClean="0"/>
            <a:t>Total Entries: 156772</a:t>
          </a:r>
          <a:endParaRPr lang="en-US" sz="2000" kern="1200" dirty="0"/>
        </a:p>
        <a:p>
          <a:pPr marL="228600" lvl="1" indent="-228600" algn="l" defTabSz="889000">
            <a:lnSpc>
              <a:spcPct val="90000"/>
            </a:lnSpc>
            <a:spcBef>
              <a:spcPct val="0"/>
            </a:spcBef>
            <a:spcAft>
              <a:spcPct val="15000"/>
            </a:spcAft>
            <a:buChar char="•"/>
          </a:pPr>
          <a:r>
            <a:rPr lang="en-US" sz="2000" kern="1200" dirty="0" smtClean="0"/>
            <a:t>Dataset Name: Global Terrorism Database</a:t>
          </a:r>
          <a:endParaRPr lang="en-US" sz="2000" kern="1200" dirty="0"/>
        </a:p>
      </dsp:txBody>
      <dsp:txXfrm>
        <a:off x="814915" y="1249525"/>
        <a:ext cx="4238432" cy="1700817"/>
      </dsp:txXfrm>
    </dsp:sp>
    <dsp:sp modelId="{6074201A-019F-154D-ACB3-5AD9461AB00D}">
      <dsp:nvSpPr>
        <dsp:cNvPr id="0" name=""/>
        <dsp:cNvSpPr/>
      </dsp:nvSpPr>
      <dsp:spPr>
        <a:xfrm>
          <a:off x="2963104" y="341557"/>
          <a:ext cx="4967892" cy="4967892"/>
        </a:xfrm>
        <a:prstGeom prst="leftCircularArrow">
          <a:avLst>
            <a:gd name="adj1" fmla="val 2386"/>
            <a:gd name="adj2" fmla="val 288433"/>
            <a:gd name="adj3" fmla="val 2063943"/>
            <a:gd name="adj4" fmla="val 9024489"/>
            <a:gd name="adj5" fmla="val 2784"/>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1309CA0-FD6F-3C42-B796-A6A587EBF39D}">
      <dsp:nvSpPr>
        <dsp:cNvPr id="0" name=""/>
        <dsp:cNvSpPr/>
      </dsp:nvSpPr>
      <dsp:spPr>
        <a:xfrm>
          <a:off x="2159737" y="3003258"/>
          <a:ext cx="2478063" cy="985444"/>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Original Dataset</a:t>
          </a:r>
          <a:endParaRPr lang="en-US" sz="3100" kern="1200" dirty="0"/>
        </a:p>
      </dsp:txBody>
      <dsp:txXfrm>
        <a:off x="2188600" y="3032121"/>
        <a:ext cx="2420337" cy="927718"/>
      </dsp:txXfrm>
    </dsp:sp>
    <dsp:sp modelId="{BD6D3120-67F1-FA47-926A-8A54ED067DEC}">
      <dsp:nvSpPr>
        <dsp:cNvPr id="0" name=""/>
        <dsp:cNvSpPr/>
      </dsp:nvSpPr>
      <dsp:spPr>
        <a:xfrm>
          <a:off x="5670761" y="1196610"/>
          <a:ext cx="4857194" cy="229937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Time Period: 2012-2015</a:t>
          </a:r>
          <a:endParaRPr lang="en-US" sz="2000" kern="1200" dirty="0"/>
        </a:p>
        <a:p>
          <a:pPr marL="228600" lvl="1" indent="-228600" algn="l" defTabSz="889000">
            <a:lnSpc>
              <a:spcPct val="90000"/>
            </a:lnSpc>
            <a:spcBef>
              <a:spcPct val="0"/>
            </a:spcBef>
            <a:spcAft>
              <a:spcPct val="15000"/>
            </a:spcAft>
            <a:buChar char="•"/>
          </a:pPr>
          <a:r>
            <a:rPr lang="en-US" sz="2000" kern="1200" dirty="0" smtClean="0"/>
            <a:t>Total Variables: 42</a:t>
          </a:r>
          <a:endParaRPr lang="en-US" sz="2000" kern="1200" dirty="0"/>
        </a:p>
        <a:p>
          <a:pPr marL="228600" lvl="1" indent="-228600" algn="l" defTabSz="889000">
            <a:lnSpc>
              <a:spcPct val="90000"/>
            </a:lnSpc>
            <a:spcBef>
              <a:spcPct val="0"/>
            </a:spcBef>
            <a:spcAft>
              <a:spcPct val="15000"/>
            </a:spcAft>
            <a:buChar char="•"/>
          </a:pPr>
          <a:r>
            <a:rPr lang="en-US" sz="2000" kern="1200" dirty="0" smtClean="0"/>
            <a:t>Total Entries: 52134</a:t>
          </a:r>
          <a:endParaRPr lang="en-US" sz="2000" kern="1200" dirty="0"/>
        </a:p>
        <a:p>
          <a:pPr marL="228600" lvl="1" indent="-228600" algn="l" defTabSz="889000">
            <a:lnSpc>
              <a:spcPct val="90000"/>
            </a:lnSpc>
            <a:spcBef>
              <a:spcPct val="0"/>
            </a:spcBef>
            <a:spcAft>
              <a:spcPct val="15000"/>
            </a:spcAft>
            <a:buChar char="•"/>
          </a:pPr>
          <a:r>
            <a:rPr lang="en-US" sz="2000" kern="1200" dirty="0" smtClean="0"/>
            <a:t>Dataset Name: data2012_2015.csv</a:t>
          </a:r>
          <a:endParaRPr lang="en-US" sz="2000" kern="1200" dirty="0"/>
        </a:p>
      </dsp:txBody>
      <dsp:txXfrm>
        <a:off x="5723676" y="1742248"/>
        <a:ext cx="4751364" cy="1700817"/>
      </dsp:txXfrm>
    </dsp:sp>
    <dsp:sp modelId="{6BAA2AF8-36BF-9A4E-A535-D9D38C1256D1}">
      <dsp:nvSpPr>
        <dsp:cNvPr id="0" name=""/>
        <dsp:cNvSpPr/>
      </dsp:nvSpPr>
      <dsp:spPr>
        <a:xfrm>
          <a:off x="7324963" y="703888"/>
          <a:ext cx="2478063" cy="985444"/>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Cleaned  Dataset</a:t>
          </a:r>
          <a:endParaRPr lang="en-US" sz="3100" kern="1200" dirty="0"/>
        </a:p>
      </dsp:txBody>
      <dsp:txXfrm>
        <a:off x="7353826" y="732751"/>
        <a:ext cx="2420337" cy="927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EB063-35AF-3342-AAA4-E67559FD81BF}">
      <dsp:nvSpPr>
        <dsp:cNvPr id="0" name=""/>
        <dsp:cNvSpPr/>
      </dsp:nvSpPr>
      <dsp:spPr>
        <a:xfrm>
          <a:off x="3254" y="1223735"/>
          <a:ext cx="2581729" cy="20653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05E96340-5D56-4D4A-B25C-192C1AC39932}">
      <dsp:nvSpPr>
        <dsp:cNvPr id="0" name=""/>
        <dsp:cNvSpPr/>
      </dsp:nvSpPr>
      <dsp:spPr>
        <a:xfrm>
          <a:off x="235609" y="3082580"/>
          <a:ext cx="2297739" cy="722884"/>
        </a:xfrm>
        <a:prstGeom prst="wedgeRectCallout">
          <a:avLst>
            <a:gd name="adj1" fmla="val 20250"/>
            <a:gd name="adj2" fmla="val -607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Rattle is for data mining</a:t>
          </a:r>
          <a:endParaRPr lang="en-US" sz="2100" kern="1200" dirty="0"/>
        </a:p>
      </dsp:txBody>
      <dsp:txXfrm>
        <a:off x="235609" y="3082580"/>
        <a:ext cx="2297739" cy="722884"/>
      </dsp:txXfrm>
    </dsp:sp>
    <dsp:sp modelId="{9BDF8826-B306-034D-9DFB-6B3B1C33E1C4}">
      <dsp:nvSpPr>
        <dsp:cNvPr id="0" name=""/>
        <dsp:cNvSpPr/>
      </dsp:nvSpPr>
      <dsp:spPr>
        <a:xfrm>
          <a:off x="2843156" y="1223735"/>
          <a:ext cx="2581729" cy="20653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16DEDE66-D2AE-2B46-AC29-A8E51D9A8960}">
      <dsp:nvSpPr>
        <dsp:cNvPr id="0" name=""/>
        <dsp:cNvSpPr/>
      </dsp:nvSpPr>
      <dsp:spPr>
        <a:xfrm>
          <a:off x="3075512" y="3082580"/>
          <a:ext cx="2297739" cy="722884"/>
        </a:xfrm>
        <a:prstGeom prst="wedgeRectCallout">
          <a:avLst>
            <a:gd name="adj1" fmla="val 20250"/>
            <a:gd name="adj2" fmla="val -607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 is for analyzing and data cleaning</a:t>
          </a:r>
          <a:endParaRPr lang="en-US" sz="2100" kern="1200" dirty="0"/>
        </a:p>
      </dsp:txBody>
      <dsp:txXfrm>
        <a:off x="3075512" y="3082580"/>
        <a:ext cx="2297739" cy="722884"/>
      </dsp:txXfrm>
    </dsp:sp>
    <dsp:sp modelId="{562C2591-43F3-5645-91B0-03A9C90AACC3}">
      <dsp:nvSpPr>
        <dsp:cNvPr id="0" name=""/>
        <dsp:cNvSpPr/>
      </dsp:nvSpPr>
      <dsp:spPr>
        <a:xfrm>
          <a:off x="5683059" y="1223735"/>
          <a:ext cx="2581729" cy="20653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5D749D3D-4B01-C44F-B582-778A11400C35}">
      <dsp:nvSpPr>
        <dsp:cNvPr id="0" name=""/>
        <dsp:cNvSpPr/>
      </dsp:nvSpPr>
      <dsp:spPr>
        <a:xfrm>
          <a:off x="5915415" y="3082580"/>
          <a:ext cx="2297739" cy="722884"/>
        </a:xfrm>
        <a:prstGeom prst="wedgeRectCallout">
          <a:avLst>
            <a:gd name="adj1" fmla="val 20250"/>
            <a:gd name="adj2" fmla="val -607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Clean data</a:t>
          </a:r>
          <a:endParaRPr lang="en-US" sz="2100" kern="1200" dirty="0"/>
        </a:p>
      </dsp:txBody>
      <dsp:txXfrm>
        <a:off x="5915415" y="3082580"/>
        <a:ext cx="2297739" cy="722884"/>
      </dsp:txXfrm>
    </dsp:sp>
    <dsp:sp modelId="{EE6E262E-3E35-874F-A7B8-D37CE438C5E8}">
      <dsp:nvSpPr>
        <dsp:cNvPr id="0" name=""/>
        <dsp:cNvSpPr/>
      </dsp:nvSpPr>
      <dsp:spPr>
        <a:xfrm>
          <a:off x="8522962" y="1223735"/>
          <a:ext cx="2581729" cy="206538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0046E324-1D7F-A246-B9D6-FC26C6B999E6}">
      <dsp:nvSpPr>
        <dsp:cNvPr id="0" name=""/>
        <dsp:cNvSpPr/>
      </dsp:nvSpPr>
      <dsp:spPr>
        <a:xfrm>
          <a:off x="8755317" y="3082580"/>
          <a:ext cx="2297739" cy="722884"/>
        </a:xfrm>
        <a:prstGeom prst="wedgeRectCallout">
          <a:avLst>
            <a:gd name="adj1" fmla="val 20250"/>
            <a:gd name="adj2" fmla="val -607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Tableau is for data visualization </a:t>
          </a:r>
          <a:endParaRPr lang="en-US" sz="2100" kern="1200" dirty="0"/>
        </a:p>
      </dsp:txBody>
      <dsp:txXfrm>
        <a:off x="8755317" y="3082580"/>
        <a:ext cx="2297739" cy="72288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D77B3-0A78-B24E-BD2A-B4350F994C07}" type="datetimeFigureOut">
              <a:rPr lang="en-US" smtClean="0"/>
              <a:t>5/15/17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336DA-47B4-5448-AF97-DD92F3CD5BA5}" type="slidenum">
              <a:rPr lang="en-US" smtClean="0"/>
              <a:t>‹#›</a:t>
            </a:fld>
            <a:endParaRPr lang="en-US"/>
          </a:p>
        </p:txBody>
      </p:sp>
    </p:spTree>
    <p:extLst>
      <p:ext uri="{BB962C8B-B14F-4D97-AF65-F5344CB8AC3E}">
        <p14:creationId xmlns:p14="http://schemas.microsoft.com/office/powerpoint/2010/main" val="575386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5/15/17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hyperlink" Target="https://www.kaggle.com/START-UMD/gtd"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24130" y="331335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3" y="1507414"/>
            <a:ext cx="5952037" cy="3703320"/>
          </a:xfrm>
        </p:spPr>
        <p:txBody>
          <a:bodyPr anchor="b">
            <a:normAutofit/>
          </a:bodyPr>
          <a:lstStyle/>
          <a:p>
            <a:r>
              <a:rPr lang="en-US" sz="4800"/>
              <a:t>Terrorism activities analysis from 2012 to 2015</a:t>
            </a:r>
          </a:p>
        </p:txBody>
      </p:sp>
      <p:sp>
        <p:nvSpPr>
          <p:cNvPr id="3" name="Subtitle 2"/>
          <p:cNvSpPr>
            <a:spLocks noGrp="1"/>
          </p:cNvSpPr>
          <p:nvPr>
            <p:ph type="subTitle" idx="1"/>
          </p:nvPr>
        </p:nvSpPr>
        <p:spPr>
          <a:xfrm>
            <a:off x="8483600" y="1507414"/>
            <a:ext cx="3247118" cy="3703320"/>
          </a:xfrm>
          <a:ln w="57150">
            <a:noFill/>
          </a:ln>
        </p:spPr>
        <p:txBody>
          <a:bodyPr anchor="t">
            <a:normAutofit/>
          </a:bodyPr>
          <a:lstStyle/>
          <a:p>
            <a:r>
              <a:rPr lang="en-US" sz="2400"/>
              <a:t>Fe550 individual final project</a:t>
            </a:r>
          </a:p>
          <a:p>
            <a:r>
              <a:rPr lang="en-US" sz="2400"/>
              <a:t>Disha an</a:t>
            </a:r>
          </a:p>
        </p:txBody>
      </p:sp>
    </p:spTree>
    <p:extLst>
      <p:ext uri="{BB962C8B-B14F-4D97-AF65-F5344CB8AC3E}">
        <p14:creationId xmlns:p14="http://schemas.microsoft.com/office/powerpoint/2010/main" val="1999808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38" y="2361056"/>
            <a:ext cx="4881898" cy="3649219"/>
          </a:xfrm>
          <a:prstGeom prst="rect">
            <a:avLst/>
          </a:prstGeom>
        </p:spPr>
      </p:pic>
      <p:sp>
        <p:nvSpPr>
          <p:cNvPr id="2" name="Title 1"/>
          <p:cNvSpPr>
            <a:spLocks noGrp="1"/>
          </p:cNvSpPr>
          <p:nvPr>
            <p:ph type="title"/>
          </p:nvPr>
        </p:nvSpPr>
        <p:spPr>
          <a:xfrm>
            <a:off x="581192" y="702156"/>
            <a:ext cx="11029616" cy="1013800"/>
          </a:xfrm>
        </p:spPr>
        <p:txBody>
          <a:bodyPr>
            <a:normAutofit/>
          </a:bodyPr>
          <a:lstStyle/>
          <a:p>
            <a:r>
              <a:rPr lang="en-US">
                <a:solidFill>
                  <a:srgbClr val="FFFFFF"/>
                </a:solidFill>
              </a:rPr>
              <a:t>Tools chosen</a:t>
            </a:r>
          </a:p>
        </p:txBody>
      </p:sp>
      <p:sp>
        <p:nvSpPr>
          <p:cNvPr id="3" name="Content Placeholder 2"/>
          <p:cNvSpPr>
            <a:spLocks noGrp="1"/>
          </p:cNvSpPr>
          <p:nvPr>
            <p:ph idx="1"/>
          </p:nvPr>
        </p:nvSpPr>
        <p:spPr>
          <a:xfrm>
            <a:off x="6335807" y="2147879"/>
            <a:ext cx="5275001" cy="1678686"/>
          </a:xfrm>
        </p:spPr>
        <p:txBody>
          <a:bodyPr>
            <a:normAutofit/>
          </a:bodyPr>
          <a:lstStyle/>
          <a:p>
            <a:r>
              <a:rPr lang="en-US" dirty="0"/>
              <a:t>Embed the Shiny app to show the tree </a:t>
            </a:r>
            <a:r>
              <a:rPr lang="en-US" dirty="0" smtClean="0"/>
              <a:t>analysis.</a:t>
            </a:r>
          </a:p>
          <a:p>
            <a:r>
              <a:rPr lang="en-US" dirty="0" smtClean="0"/>
              <a:t>Method: publish the Shiny app and then add the Web Page object in the dashboard in Tableau.</a:t>
            </a:r>
          </a:p>
          <a:p>
            <a:r>
              <a:rPr lang="en-US" dirty="0" smtClean="0"/>
              <a:t>The formulas included for the users to refer:</a:t>
            </a:r>
            <a:endParaRPr lang="en-US" dirty="0"/>
          </a:p>
        </p:txBody>
      </p:sp>
      <p:sp>
        <p:nvSpPr>
          <p:cNvPr id="5" name="TextBox 4"/>
          <p:cNvSpPr txBox="1"/>
          <p:nvPr/>
        </p:nvSpPr>
        <p:spPr>
          <a:xfrm>
            <a:off x="6799950" y="3869634"/>
            <a:ext cx="4346714" cy="1200329"/>
          </a:xfrm>
          <a:prstGeom prst="rect">
            <a:avLst/>
          </a:prstGeom>
          <a:noFill/>
        </p:spPr>
        <p:txBody>
          <a:bodyPr wrap="square" rtlCol="0">
            <a:spAutoFit/>
          </a:bodyPr>
          <a:lstStyle/>
          <a:p>
            <a:pPr marL="342900" indent="-342900">
              <a:buAutoNum type="arabicPeriod"/>
            </a:pPr>
            <a:r>
              <a:rPr lang="en-US" dirty="0" smtClean="0"/>
              <a:t>Region ~ attack type + target type + weapon type</a:t>
            </a:r>
          </a:p>
          <a:p>
            <a:pPr marL="342900" indent="-342900">
              <a:buAutoNum type="arabicPeriod"/>
            </a:pPr>
            <a:r>
              <a:rPr lang="en-US" dirty="0" smtClean="0"/>
              <a:t>Region ~ attack type + target type</a:t>
            </a:r>
          </a:p>
          <a:p>
            <a:pPr marL="342900" indent="-342900">
              <a:buAutoNum type="arabicPeriod"/>
            </a:pPr>
            <a:r>
              <a:rPr lang="en-US" dirty="0" smtClean="0"/>
              <a:t>Region ~ target type + weapon</a:t>
            </a:r>
            <a:endParaRPr lang="en-US" dirty="0"/>
          </a:p>
        </p:txBody>
      </p:sp>
      <p:sp>
        <p:nvSpPr>
          <p:cNvPr id="7" name="Content Placeholder 2"/>
          <p:cNvSpPr txBox="1">
            <a:spLocks/>
          </p:cNvSpPr>
          <p:nvPr/>
        </p:nvSpPr>
        <p:spPr>
          <a:xfrm>
            <a:off x="6335806" y="4864574"/>
            <a:ext cx="5275001" cy="16786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If this part is not shown correctly in Story in Tableau, please open the story again. It because this Shiny app can only stay active for several minutes.</a:t>
            </a:r>
          </a:p>
        </p:txBody>
      </p:sp>
    </p:spTree>
    <p:extLst>
      <p:ext uri="{BB962C8B-B14F-4D97-AF65-F5344CB8AC3E}">
        <p14:creationId xmlns:p14="http://schemas.microsoft.com/office/powerpoint/2010/main" val="269677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800" y="1042252"/>
            <a:ext cx="6866506" cy="4772221"/>
          </a:xfrm>
          <a:prstGeom prst="rect">
            <a:avLst/>
          </a:prstGeom>
        </p:spPr>
      </p:pic>
      <p:sp>
        <p:nvSpPr>
          <p:cNvPr id="2" name="Title 1"/>
          <p:cNvSpPr>
            <a:spLocks noGrp="1"/>
          </p:cNvSpPr>
          <p:nvPr>
            <p:ph type="title"/>
          </p:nvPr>
        </p:nvSpPr>
        <p:spPr>
          <a:xfrm>
            <a:off x="764110" y="826346"/>
            <a:ext cx="3171905" cy="1013800"/>
          </a:xfrm>
        </p:spPr>
        <p:txBody>
          <a:bodyPr>
            <a:normAutofit/>
          </a:bodyPr>
          <a:lstStyle/>
          <a:p>
            <a:r>
              <a:rPr lang="en-US" sz="2400" dirty="0">
                <a:solidFill>
                  <a:srgbClr val="FFFFFF"/>
                </a:solidFill>
              </a:rPr>
              <a:t>Tools </a:t>
            </a:r>
            <a:r>
              <a:rPr lang="en-US" sz="2400" dirty="0" smtClean="0">
                <a:solidFill>
                  <a:srgbClr val="FFFFFF"/>
                </a:solidFill>
              </a:rPr>
              <a:t>chosen</a:t>
            </a:r>
            <a:endParaRPr lang="en-US" sz="2400" dirty="0">
              <a:solidFill>
                <a:srgbClr val="FFFFFF"/>
              </a:solidFill>
            </a:endParaRPr>
          </a:p>
        </p:txBody>
      </p:sp>
      <p:sp>
        <p:nvSpPr>
          <p:cNvPr id="3" name="Content Placeholder 2"/>
          <p:cNvSpPr>
            <a:spLocks noGrp="1"/>
          </p:cNvSpPr>
          <p:nvPr>
            <p:ph idx="1"/>
          </p:nvPr>
        </p:nvSpPr>
        <p:spPr>
          <a:xfrm>
            <a:off x="764110" y="2052084"/>
            <a:ext cx="3033249" cy="3856229"/>
          </a:xfrm>
        </p:spPr>
        <p:txBody>
          <a:bodyPr anchor="t">
            <a:normAutofit/>
          </a:bodyPr>
          <a:lstStyle/>
          <a:p>
            <a:r>
              <a:rPr lang="en-US" sz="1600" dirty="0" smtClean="0">
                <a:solidFill>
                  <a:srgbClr val="FFFFFF"/>
                </a:solidFill>
              </a:rPr>
              <a:t>Using forecasting tool </a:t>
            </a:r>
            <a:r>
              <a:rPr lang="en-US" sz="1600" dirty="0">
                <a:solidFill>
                  <a:srgbClr val="FFFFFF"/>
                </a:solidFill>
              </a:rPr>
              <a:t>in Tableau to forecast the number of fatalities and </a:t>
            </a:r>
            <a:r>
              <a:rPr lang="en-US" sz="1600" dirty="0" smtClean="0">
                <a:solidFill>
                  <a:srgbClr val="FFFFFF"/>
                </a:solidFill>
              </a:rPr>
              <a:t>injuries.</a:t>
            </a:r>
          </a:p>
          <a:p>
            <a:r>
              <a:rPr lang="en-US" sz="1600" dirty="0" smtClean="0">
                <a:solidFill>
                  <a:srgbClr val="FFFFFF"/>
                </a:solidFill>
              </a:rPr>
              <a:t>We can see that from the right plot, sometimes the injuries and fatalities are not consistent with the trend we forecasted, but the actual trend is still in the area of confidence.</a:t>
            </a:r>
            <a:endParaRPr lang="en-US" sz="1600" dirty="0">
              <a:solidFill>
                <a:srgbClr val="FFFFFF"/>
              </a:solidFill>
            </a:endParaRPr>
          </a:p>
        </p:txBody>
      </p:sp>
    </p:spTree>
    <p:extLst>
      <p:ext uri="{BB962C8B-B14F-4D97-AF65-F5344CB8AC3E}">
        <p14:creationId xmlns:p14="http://schemas.microsoft.com/office/powerpoint/2010/main" val="1148302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OPPORTUNITITES FOR FUTURE </a:t>
            </a:r>
            <a:r>
              <a:rPr lang="en-US" dirty="0" smtClean="0"/>
              <a:t>WORK</a:t>
            </a:r>
            <a:endParaRPr lang="en-US" dirty="0"/>
          </a:p>
        </p:txBody>
      </p:sp>
      <p:sp>
        <p:nvSpPr>
          <p:cNvPr id="3" name="Content Placeholder 2"/>
          <p:cNvSpPr>
            <a:spLocks noGrp="1"/>
          </p:cNvSpPr>
          <p:nvPr>
            <p:ph idx="1"/>
          </p:nvPr>
        </p:nvSpPr>
        <p:spPr>
          <a:xfrm>
            <a:off x="581192" y="2704569"/>
            <a:ext cx="11029615" cy="3678303"/>
          </a:xfrm>
        </p:spPr>
        <p:txBody>
          <a:bodyPr/>
          <a:lstStyle/>
          <a:p>
            <a:r>
              <a:rPr lang="en-US" dirty="0" smtClean="0"/>
              <a:t>The reason why I didn’t analyze the data before 2012 is that the standard for distinguish behavior of terrorism is different before 2012 and that after 2012. So if it’s possible, analyzing the previous data and making some same valuation of terrorism behavior will be so meaningful for analyzing terrorists’ behavior.</a:t>
            </a:r>
          </a:p>
          <a:p>
            <a:r>
              <a:rPr lang="en-US" dirty="0" smtClean="0"/>
              <a:t>More elements can be taken into consideration for the projection of terrorism. For example, the female education rate, the health insurance coverage, GDP of each country, the corresponding local laws, human right evaluation, political ideology, and so on.</a:t>
            </a:r>
          </a:p>
          <a:p>
            <a:r>
              <a:rPr lang="en-US" dirty="0" smtClean="0"/>
              <a:t>What the role social media plays in the way for expansion of terrorism groups. For example, the ISIS hired young candidate by sending the advertisement on Twitter.</a:t>
            </a:r>
          </a:p>
          <a:p>
            <a:endParaRPr lang="en-US" dirty="0"/>
          </a:p>
        </p:txBody>
      </p:sp>
      <p:sp>
        <p:nvSpPr>
          <p:cNvPr id="4" name="TextBox 3"/>
          <p:cNvSpPr txBox="1"/>
          <p:nvPr/>
        </p:nvSpPr>
        <p:spPr>
          <a:xfrm>
            <a:off x="689316" y="2335237"/>
            <a:ext cx="6006905" cy="369332"/>
          </a:xfrm>
          <a:prstGeom prst="rect">
            <a:avLst/>
          </a:prstGeom>
          <a:noFill/>
        </p:spPr>
        <p:txBody>
          <a:bodyPr wrap="square" rtlCol="0">
            <a:spAutoFit/>
          </a:bodyPr>
          <a:lstStyle/>
          <a:p>
            <a:r>
              <a:rPr lang="en-US" dirty="0" smtClean="0"/>
              <a:t>The possible future work is listed </a:t>
            </a:r>
            <a:r>
              <a:rPr lang="en-US" smtClean="0"/>
              <a:t>as follows:</a:t>
            </a:r>
            <a:endParaRPr lang="en-US"/>
          </a:p>
        </p:txBody>
      </p:sp>
    </p:spTree>
    <p:extLst>
      <p:ext uri="{BB962C8B-B14F-4D97-AF65-F5344CB8AC3E}">
        <p14:creationId xmlns:p14="http://schemas.microsoft.com/office/powerpoint/2010/main" val="160869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9" name="Rectangle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24130" y="331335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1507414"/>
            <a:ext cx="5952037" cy="3703320"/>
          </a:xfrm>
        </p:spPr>
        <p:txBody>
          <a:bodyPr vert="horz" lIns="91440" tIns="45720" rIns="91440" bIns="45720" rtlCol="0" anchor="b">
            <a:normAutofit/>
          </a:bodyPr>
          <a:lstStyle/>
          <a:p>
            <a:r>
              <a:rPr lang="en-US" sz="4800">
                <a:solidFill>
                  <a:schemeClr val="accent1"/>
                </a:solidFill>
              </a:rPr>
              <a:t>Thank you</a:t>
            </a:r>
          </a:p>
        </p:txBody>
      </p:sp>
    </p:spTree>
    <p:extLst>
      <p:ext uri="{BB962C8B-B14F-4D97-AF65-F5344CB8AC3E}">
        <p14:creationId xmlns:p14="http://schemas.microsoft.com/office/powerpoint/2010/main" val="872726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1507414"/>
            <a:ext cx="5120255" cy="3903332"/>
          </a:xfrm>
        </p:spPr>
        <p:txBody>
          <a:bodyPr anchor="t">
            <a:normAutofit/>
          </a:bodyPr>
          <a:lstStyle/>
          <a:p>
            <a:r>
              <a:rPr lang="en-US" sz="4000">
                <a:solidFill>
                  <a:schemeClr val="accent2"/>
                </a:solidFill>
              </a:rPr>
              <a:t>Table of content</a:t>
            </a:r>
          </a:p>
        </p:txBody>
      </p:sp>
      <p:sp>
        <p:nvSpPr>
          <p:cNvPr id="3" name="Content Placeholder 2"/>
          <p:cNvSpPr>
            <a:spLocks noGrp="1"/>
          </p:cNvSpPr>
          <p:nvPr>
            <p:ph idx="1"/>
          </p:nvPr>
        </p:nvSpPr>
        <p:spPr>
          <a:xfrm>
            <a:off x="6400800" y="1507415"/>
            <a:ext cx="5210007" cy="3903331"/>
          </a:xfrm>
          <a:ln w="57150">
            <a:noFill/>
          </a:ln>
        </p:spPr>
        <p:txBody>
          <a:bodyPr anchor="t">
            <a:normAutofit/>
          </a:bodyPr>
          <a:lstStyle/>
          <a:p>
            <a:r>
              <a:rPr lang="en-US" sz="2000" dirty="0"/>
              <a:t>INTRODUCTION</a:t>
            </a:r>
          </a:p>
          <a:p>
            <a:r>
              <a:rPr lang="en-US" sz="2000" dirty="0"/>
              <a:t>DATA SOURCE</a:t>
            </a:r>
          </a:p>
          <a:p>
            <a:r>
              <a:rPr lang="en-US" sz="2000" dirty="0"/>
              <a:t>DATA SOLUTION ARCHITECTURE</a:t>
            </a:r>
          </a:p>
          <a:p>
            <a:r>
              <a:rPr lang="en-US" sz="2000" dirty="0"/>
              <a:t>RESEARCH QUESTIONS &amp; ANSWERS</a:t>
            </a:r>
          </a:p>
          <a:p>
            <a:r>
              <a:rPr lang="en-US" sz="2000" dirty="0"/>
              <a:t>TOOLS </a:t>
            </a:r>
            <a:r>
              <a:rPr lang="en-US" sz="2000" dirty="0" smtClean="0"/>
              <a:t>CHOSEN</a:t>
            </a:r>
            <a:endParaRPr lang="en-US" sz="2000" dirty="0"/>
          </a:p>
          <a:p>
            <a:r>
              <a:rPr lang="en-US" sz="2000" dirty="0"/>
              <a:t>OPPORTUNITITES FOR FUTURE WORK</a:t>
            </a:r>
          </a:p>
          <a:p>
            <a:endParaRPr lang="en-US" sz="2000" dirty="0"/>
          </a:p>
        </p:txBody>
      </p:sp>
    </p:spTree>
    <p:extLst>
      <p:ext uri="{BB962C8B-B14F-4D97-AF65-F5344CB8AC3E}">
        <p14:creationId xmlns:p14="http://schemas.microsoft.com/office/powerpoint/2010/main" val="4171469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41653"/>
            <a:ext cx="11029616" cy="1095560"/>
          </a:xfrm>
        </p:spPr>
        <p:txBody>
          <a:bodyPr anchor="t">
            <a:normAutofit/>
          </a:bodyPr>
          <a:lstStyle/>
          <a:p>
            <a:r>
              <a:rPr lang="en-US">
                <a:solidFill>
                  <a:schemeClr val="accent2"/>
                </a:solidFill>
              </a:rPr>
              <a:t>INTRODUCTION</a:t>
            </a:r>
          </a:p>
        </p:txBody>
      </p:sp>
      <p:sp>
        <p:nvSpPr>
          <p:cNvPr id="3" name="Content Placeholder 2"/>
          <p:cNvSpPr>
            <a:spLocks noGrp="1"/>
          </p:cNvSpPr>
          <p:nvPr>
            <p:ph idx="1"/>
          </p:nvPr>
        </p:nvSpPr>
        <p:spPr>
          <a:xfrm>
            <a:off x="581192" y="1879600"/>
            <a:ext cx="11029615" cy="3979200"/>
          </a:xfrm>
        </p:spPr>
        <p:txBody>
          <a:bodyPr>
            <a:normAutofit/>
          </a:bodyPr>
          <a:lstStyle/>
          <a:p>
            <a:r>
              <a:rPr lang="en-US" sz="2400">
                <a:solidFill>
                  <a:schemeClr val="accent2">
                    <a:lumMod val="50000"/>
                  </a:schemeClr>
                </a:solidFill>
              </a:rPr>
              <a:t>According to Wikipedia, terrorism is the use of intentionally indiscriminate violence to create terror or fear to achieve a political, religious, or ideological propose. Recent years, several countries have suffered a lot in these terrorism attacks. By analyzing the global terrorism database, we can find the trend of the terrorism activities, the active terrorism areas and other information behind this global terrorism database. By using the analyzed results, we may can implement these results for avoiding terrorism areas and preventing potential risk of fatalities or injuries in the future. </a:t>
            </a:r>
          </a:p>
          <a:p>
            <a:r>
              <a:rPr lang="en-US" sz="2400">
                <a:solidFill>
                  <a:schemeClr val="accent2">
                    <a:lumMod val="50000"/>
                  </a:schemeClr>
                </a:solidFill>
              </a:rPr>
              <a:t>The objective of my individual project is to analyze different countries historical terrorism activities and corresponding detailed information of terrorist behavior in order to get a general idea of the terrorism activities from 2012 to 2015. </a:t>
            </a:r>
          </a:p>
        </p:txBody>
      </p:sp>
    </p:spTree>
    <p:extLst>
      <p:ext uri="{BB962C8B-B14F-4D97-AF65-F5344CB8AC3E}">
        <p14:creationId xmlns:p14="http://schemas.microsoft.com/office/powerpoint/2010/main" val="205970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idx="1"/>
          </p:nvPr>
        </p:nvSpPr>
        <p:spPr/>
        <p:txBody>
          <a:bodyPr anchor="t"/>
          <a:lstStyle/>
          <a:p>
            <a:r>
              <a:rPr lang="en-US" dirty="0" smtClean="0"/>
              <a:t>The dataset comes from </a:t>
            </a:r>
            <a:r>
              <a:rPr lang="en-US" dirty="0" err="1" smtClean="0"/>
              <a:t>Kaggle</a:t>
            </a:r>
            <a:r>
              <a:rPr lang="en-US" dirty="0" smtClean="0"/>
              <a:t>: </a:t>
            </a:r>
            <a:r>
              <a:rPr lang="en-US" dirty="0">
                <a:hlinkClick r:id="rId2"/>
              </a:rPr>
              <a:t>https://</a:t>
            </a:r>
            <a:r>
              <a:rPr lang="en-US" dirty="0" smtClean="0">
                <a:hlinkClick r:id="rId2"/>
              </a:rPr>
              <a:t>www.kaggle.com/START-UMD/gtd</a:t>
            </a:r>
            <a:r>
              <a:rPr lang="en-US" dirty="0"/>
              <a:t/>
            </a:r>
            <a:br>
              <a:rPr lang="en-US" dirty="0"/>
            </a:br>
            <a:endParaRPr lang="en-US" dirty="0"/>
          </a:p>
        </p:txBody>
      </p:sp>
      <p:graphicFrame>
        <p:nvGraphicFramePr>
          <p:cNvPr id="4" name="Diagram 3"/>
          <p:cNvGraphicFramePr/>
          <p:nvPr>
            <p:extLst>
              <p:ext uri="{D42A27DB-BD31-4B8C-83A1-F6EECF244321}">
                <p14:modId xmlns:p14="http://schemas.microsoft.com/office/powerpoint/2010/main" val="909714102"/>
              </p:ext>
            </p:extLst>
          </p:nvPr>
        </p:nvGraphicFramePr>
        <p:xfrm>
          <a:off x="766118" y="1544595"/>
          <a:ext cx="11289957" cy="4692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877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solution architecture </a:t>
            </a:r>
            <a:endParaRPr lang="en-US" dirty="0"/>
          </a:p>
        </p:txBody>
      </p:sp>
      <p:graphicFrame>
        <p:nvGraphicFramePr>
          <p:cNvPr id="12" name="Diagram 11"/>
          <p:cNvGraphicFramePr/>
          <p:nvPr>
            <p:extLst>
              <p:ext uri="{D42A27DB-BD31-4B8C-83A1-F6EECF244321}">
                <p14:modId xmlns:p14="http://schemas.microsoft.com/office/powerpoint/2010/main" val="365388091"/>
              </p:ext>
            </p:extLst>
          </p:nvPr>
        </p:nvGraphicFramePr>
        <p:xfrm>
          <a:off x="581192" y="1209056"/>
          <a:ext cx="11107946"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p:nvSpPr>
        <p:spPr>
          <a:xfrm>
            <a:off x="581192" y="5382883"/>
            <a:ext cx="10455215" cy="1477328"/>
          </a:xfrm>
          <a:prstGeom prst="rect">
            <a:avLst/>
          </a:prstGeom>
          <a:noFill/>
        </p:spPr>
        <p:txBody>
          <a:bodyPr wrap="square" rtlCol="0">
            <a:spAutoFit/>
          </a:bodyPr>
          <a:lstStyle/>
          <a:p>
            <a:r>
              <a:rPr lang="en-US" dirty="0" smtClean="0"/>
              <a:t>Data Cleaning Standardization:</a:t>
            </a:r>
          </a:p>
          <a:p>
            <a:pPr marL="285750" indent="-285750">
              <a:buFontTx/>
              <a:buChar char="-"/>
            </a:pPr>
            <a:r>
              <a:rPr lang="en-US" dirty="0" smtClean="0"/>
              <a:t>Omit the NA values more than 50% of the variables</a:t>
            </a:r>
          </a:p>
          <a:p>
            <a:pPr marL="285750" indent="-285750">
              <a:buFontTx/>
              <a:buChar char="-"/>
            </a:pPr>
            <a:r>
              <a:rPr lang="en-US" dirty="0" smtClean="0"/>
              <a:t>Delete the variables that measure the same feature. Example: attacktype1 and attacktype1_txt, delete attacktype1, and keep attacktype1_txt. Since both of two represent attack type, the former is value version.</a:t>
            </a:r>
          </a:p>
          <a:p>
            <a:pPr marL="285750" indent="-285750">
              <a:buFontTx/>
              <a:buChar char="-"/>
            </a:pPr>
            <a:endParaRPr lang="en-US" dirty="0"/>
          </a:p>
        </p:txBody>
      </p:sp>
    </p:spTree>
    <p:extLst>
      <p:ext uri="{BB962C8B-B14F-4D97-AF65-F5344CB8AC3E}">
        <p14:creationId xmlns:p14="http://schemas.microsoft.com/office/powerpoint/2010/main" val="16288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748" y="629495"/>
            <a:ext cx="7715716" cy="5767498"/>
          </a:xfrm>
          <a:prstGeom prst="rect">
            <a:avLst/>
          </a:prstGeom>
        </p:spPr>
      </p:pic>
      <p:sp>
        <p:nvSpPr>
          <p:cNvPr id="2" name="Title 1"/>
          <p:cNvSpPr>
            <a:spLocks noGrp="1"/>
          </p:cNvSpPr>
          <p:nvPr>
            <p:ph type="title"/>
          </p:nvPr>
        </p:nvSpPr>
        <p:spPr>
          <a:xfrm>
            <a:off x="764110" y="826346"/>
            <a:ext cx="3171905" cy="1013800"/>
          </a:xfrm>
        </p:spPr>
        <p:txBody>
          <a:bodyPr>
            <a:normAutofit/>
          </a:bodyPr>
          <a:lstStyle/>
          <a:p>
            <a:r>
              <a:rPr lang="en-US" sz="2200">
                <a:solidFill>
                  <a:srgbClr val="FFFFFF"/>
                </a:solidFill>
              </a:rPr>
              <a:t>Research questions &amp; answers</a:t>
            </a:r>
          </a:p>
        </p:txBody>
      </p:sp>
      <p:sp>
        <p:nvSpPr>
          <p:cNvPr id="3" name="Content Placeholder 2"/>
          <p:cNvSpPr>
            <a:spLocks noGrp="1"/>
          </p:cNvSpPr>
          <p:nvPr>
            <p:ph idx="1"/>
          </p:nvPr>
        </p:nvSpPr>
        <p:spPr>
          <a:xfrm>
            <a:off x="764110" y="2052084"/>
            <a:ext cx="3033249" cy="3856229"/>
          </a:xfrm>
        </p:spPr>
        <p:txBody>
          <a:bodyPr anchor="t">
            <a:normAutofit/>
          </a:bodyPr>
          <a:lstStyle/>
          <a:p>
            <a:r>
              <a:rPr lang="en-US" sz="1600" dirty="0">
                <a:solidFill>
                  <a:srgbClr val="FFFFFF"/>
                </a:solidFill>
              </a:rPr>
              <a:t>The number of fatalities and injuries worldwide distribution and weapons distribution</a:t>
            </a:r>
            <a:r>
              <a:rPr lang="en-US" sz="1600" dirty="0" smtClean="0">
                <a:solidFill>
                  <a:srgbClr val="FFFFFF"/>
                </a:solidFill>
              </a:rPr>
              <a:t>.</a:t>
            </a:r>
          </a:p>
          <a:p>
            <a:r>
              <a:rPr lang="en-US" sz="1600" dirty="0" smtClean="0">
                <a:solidFill>
                  <a:srgbClr val="FFFFFF"/>
                </a:solidFill>
              </a:rPr>
              <a:t>From the right plots, we can see that most countries in the world have suffered terrorist attack. The largest number of fatalities and injuries are in Iraq.</a:t>
            </a:r>
            <a:endParaRPr lang="en-US" sz="1600" dirty="0">
              <a:solidFill>
                <a:srgbClr val="FFFFFF"/>
              </a:solidFill>
            </a:endParaRPr>
          </a:p>
          <a:p>
            <a:r>
              <a:rPr lang="en-US" sz="1600" dirty="0" smtClean="0">
                <a:solidFill>
                  <a:srgbClr val="FFFFFF"/>
                </a:solidFill>
              </a:rPr>
              <a:t>Most people were died or injured because of explosives.</a:t>
            </a:r>
          </a:p>
        </p:txBody>
      </p:sp>
    </p:spTree>
    <p:extLst>
      <p:ext uri="{BB962C8B-B14F-4D97-AF65-F5344CB8AC3E}">
        <p14:creationId xmlns:p14="http://schemas.microsoft.com/office/powerpoint/2010/main" val="1842462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863" y="614405"/>
            <a:ext cx="7557945" cy="5611774"/>
          </a:xfrm>
          <a:prstGeom prst="rect">
            <a:avLst/>
          </a:prstGeom>
        </p:spPr>
      </p:pic>
      <p:sp>
        <p:nvSpPr>
          <p:cNvPr id="2" name="Title 1"/>
          <p:cNvSpPr>
            <a:spLocks noGrp="1"/>
          </p:cNvSpPr>
          <p:nvPr>
            <p:ph type="title"/>
          </p:nvPr>
        </p:nvSpPr>
        <p:spPr>
          <a:xfrm>
            <a:off x="764110" y="826346"/>
            <a:ext cx="3171905" cy="1013800"/>
          </a:xfrm>
        </p:spPr>
        <p:txBody>
          <a:bodyPr>
            <a:normAutofit/>
          </a:bodyPr>
          <a:lstStyle/>
          <a:p>
            <a:r>
              <a:rPr lang="en-US" sz="2200">
                <a:solidFill>
                  <a:srgbClr val="FFFFFF"/>
                </a:solidFill>
              </a:rPr>
              <a:t>Research questions &amp; answers</a:t>
            </a:r>
          </a:p>
        </p:txBody>
      </p:sp>
      <p:sp>
        <p:nvSpPr>
          <p:cNvPr id="3" name="Content Placeholder 2"/>
          <p:cNvSpPr>
            <a:spLocks noGrp="1"/>
          </p:cNvSpPr>
          <p:nvPr>
            <p:ph idx="1"/>
          </p:nvPr>
        </p:nvSpPr>
        <p:spPr>
          <a:xfrm>
            <a:off x="764110" y="2052084"/>
            <a:ext cx="3033249" cy="3856229"/>
          </a:xfrm>
        </p:spPr>
        <p:txBody>
          <a:bodyPr anchor="t">
            <a:normAutofit fontScale="92500" lnSpcReduction="10000"/>
          </a:bodyPr>
          <a:lstStyle/>
          <a:p>
            <a:r>
              <a:rPr lang="en-US" sz="1600" dirty="0" smtClean="0">
                <a:solidFill>
                  <a:srgbClr val="FFFFFF"/>
                </a:solidFill>
              </a:rPr>
              <a:t>The successful rate of each attack type. The consequences caused by different attack types.</a:t>
            </a:r>
          </a:p>
          <a:p>
            <a:r>
              <a:rPr lang="en-US" sz="1600" dirty="0" smtClean="0">
                <a:solidFill>
                  <a:srgbClr val="FFFFFF"/>
                </a:solidFill>
              </a:rPr>
              <a:t>We can see that most of the attack types have good successful rates, which indicate that the mission for preventing the terrorism attack is so difficult.</a:t>
            </a:r>
          </a:p>
          <a:p>
            <a:r>
              <a:rPr lang="en-US" sz="1600" dirty="0" smtClean="0">
                <a:solidFill>
                  <a:srgbClr val="FFFFFF"/>
                </a:solidFill>
              </a:rPr>
              <a:t>Most successful attack type are dealing with hostage.</a:t>
            </a:r>
            <a:endParaRPr lang="en-US" sz="1600" dirty="0">
              <a:solidFill>
                <a:srgbClr val="FFFFFF"/>
              </a:solidFill>
            </a:endParaRPr>
          </a:p>
          <a:p>
            <a:r>
              <a:rPr lang="en-US" sz="1600" dirty="0" smtClean="0">
                <a:solidFill>
                  <a:srgbClr val="FFFFFF"/>
                </a:solidFill>
              </a:rPr>
              <a:t>Hostage also is related to fatalities and injuries.</a:t>
            </a:r>
          </a:p>
          <a:p>
            <a:r>
              <a:rPr lang="en-US" sz="1600" dirty="0" smtClean="0">
                <a:solidFill>
                  <a:srgbClr val="FFFFFF"/>
                </a:solidFill>
              </a:rPr>
              <a:t>Unarmed assault causes a lot injuries</a:t>
            </a:r>
          </a:p>
        </p:txBody>
      </p:sp>
    </p:spTree>
    <p:extLst>
      <p:ext uri="{BB962C8B-B14F-4D97-AF65-F5344CB8AC3E}">
        <p14:creationId xmlns:p14="http://schemas.microsoft.com/office/powerpoint/2010/main" val="3195652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490" y="1066571"/>
            <a:ext cx="7448835" cy="4841742"/>
          </a:xfrm>
          <a:prstGeom prst="rect">
            <a:avLst/>
          </a:prstGeom>
        </p:spPr>
      </p:pic>
      <p:sp>
        <p:nvSpPr>
          <p:cNvPr id="2" name="Title 1"/>
          <p:cNvSpPr>
            <a:spLocks noGrp="1"/>
          </p:cNvSpPr>
          <p:nvPr>
            <p:ph type="title"/>
          </p:nvPr>
        </p:nvSpPr>
        <p:spPr>
          <a:xfrm>
            <a:off x="764110" y="826346"/>
            <a:ext cx="3171905" cy="1013800"/>
          </a:xfrm>
        </p:spPr>
        <p:txBody>
          <a:bodyPr>
            <a:normAutofit/>
          </a:bodyPr>
          <a:lstStyle/>
          <a:p>
            <a:r>
              <a:rPr lang="en-US" sz="2200">
                <a:solidFill>
                  <a:srgbClr val="FFFFFF"/>
                </a:solidFill>
              </a:rPr>
              <a:t>Research questions &amp; answers</a:t>
            </a:r>
          </a:p>
        </p:txBody>
      </p:sp>
      <p:sp>
        <p:nvSpPr>
          <p:cNvPr id="3" name="Content Placeholder 2"/>
          <p:cNvSpPr>
            <a:spLocks noGrp="1"/>
          </p:cNvSpPr>
          <p:nvPr>
            <p:ph idx="1"/>
          </p:nvPr>
        </p:nvSpPr>
        <p:spPr>
          <a:xfrm>
            <a:off x="764110" y="2052084"/>
            <a:ext cx="3033249" cy="3856229"/>
          </a:xfrm>
        </p:spPr>
        <p:txBody>
          <a:bodyPr anchor="t">
            <a:normAutofit lnSpcReduction="10000"/>
          </a:bodyPr>
          <a:lstStyle/>
          <a:p>
            <a:r>
              <a:rPr lang="en-US" sz="1600" dirty="0">
                <a:solidFill>
                  <a:srgbClr val="FFFFFF"/>
                </a:solidFill>
              </a:rPr>
              <a:t>What kind of weapon and target cause the most average number of fatalities</a:t>
            </a:r>
            <a:r>
              <a:rPr lang="en-US" sz="1600" dirty="0" smtClean="0">
                <a:solidFill>
                  <a:srgbClr val="FFFFFF"/>
                </a:solidFill>
              </a:rPr>
              <a:t>?</a:t>
            </a:r>
          </a:p>
          <a:p>
            <a:r>
              <a:rPr lang="en-US" sz="1600" dirty="0" smtClean="0">
                <a:solidFill>
                  <a:srgbClr val="FFFFFF"/>
                </a:solidFill>
              </a:rPr>
              <a:t>Except Unknown column, we can see that the explosive </a:t>
            </a:r>
            <a:r>
              <a:rPr lang="en-US" sz="1600" dirty="0" smtClean="0">
                <a:solidFill>
                  <a:srgbClr val="FFFFFF"/>
                </a:solidFill>
              </a:rPr>
              <a:t>weapons in airports </a:t>
            </a:r>
            <a:r>
              <a:rPr lang="en-US" sz="1600" dirty="0" smtClean="0">
                <a:solidFill>
                  <a:srgbClr val="FFFFFF"/>
                </a:solidFill>
              </a:rPr>
              <a:t>can be the biggest average number of fatalities.</a:t>
            </a:r>
          </a:p>
          <a:p>
            <a:r>
              <a:rPr lang="en-US" sz="1600" dirty="0" smtClean="0">
                <a:solidFill>
                  <a:srgbClr val="FFFFFF"/>
                </a:solidFill>
              </a:rPr>
              <a:t>Incendiary in military and melee dealing with tourists also caused lots of fatalities. In common sense, incendiary and melee can be prevented more easily than other type of weapons.</a:t>
            </a:r>
          </a:p>
          <a:p>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382356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39" r="-1" b="-1"/>
          <a:stretch/>
        </p:blipFill>
        <p:spPr>
          <a:xfrm>
            <a:off x="4241387" y="641102"/>
            <a:ext cx="3702877" cy="574946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2137" r="38271"/>
          <a:stretch/>
        </p:blipFill>
        <p:spPr>
          <a:xfrm>
            <a:off x="8038012" y="641103"/>
            <a:ext cx="3702877" cy="5749462"/>
          </a:xfrm>
          <a:prstGeom prst="rect">
            <a:avLst/>
          </a:prstGeom>
        </p:spPr>
      </p:pic>
      <p:sp>
        <p:nvSpPr>
          <p:cNvPr id="2" name="Title 1"/>
          <p:cNvSpPr>
            <a:spLocks noGrp="1"/>
          </p:cNvSpPr>
          <p:nvPr>
            <p:ph type="title"/>
          </p:nvPr>
        </p:nvSpPr>
        <p:spPr>
          <a:xfrm>
            <a:off x="584201" y="1107672"/>
            <a:ext cx="3427985" cy="955501"/>
          </a:xfrm>
        </p:spPr>
        <p:txBody>
          <a:bodyPr anchor="ctr">
            <a:normAutofit/>
          </a:bodyPr>
          <a:lstStyle/>
          <a:p>
            <a:r>
              <a:rPr lang="en-US">
                <a:solidFill>
                  <a:schemeClr val="accent1"/>
                </a:solidFill>
              </a:rPr>
              <a:t>TOOLS CHOSEN</a:t>
            </a:r>
          </a:p>
        </p:txBody>
      </p:sp>
      <p:sp>
        <p:nvSpPr>
          <p:cNvPr id="3" name="Content Placeholder 2"/>
          <p:cNvSpPr>
            <a:spLocks noGrp="1"/>
          </p:cNvSpPr>
          <p:nvPr>
            <p:ph idx="1"/>
          </p:nvPr>
        </p:nvSpPr>
        <p:spPr>
          <a:xfrm>
            <a:off x="584201" y="2150533"/>
            <a:ext cx="3427985" cy="3708266"/>
          </a:xfrm>
        </p:spPr>
        <p:txBody>
          <a:bodyPr>
            <a:normAutofit/>
          </a:bodyPr>
          <a:lstStyle/>
          <a:p>
            <a:r>
              <a:rPr lang="en-US" dirty="0"/>
              <a:t>Add flags and small indication icons for illustration. </a:t>
            </a:r>
          </a:p>
          <a:p>
            <a:r>
              <a:rPr lang="en-US" dirty="0"/>
              <a:t>Use the “shape” feature and Flat Icon to make a better visualization in tableau.</a:t>
            </a:r>
          </a:p>
          <a:p>
            <a:r>
              <a:rPr lang="en-US" dirty="0"/>
              <a:t>Use </a:t>
            </a:r>
            <a:r>
              <a:rPr lang="en-US" dirty="0" err="1"/>
              <a:t>Mapbox</a:t>
            </a:r>
            <a:r>
              <a:rPr lang="en-US" dirty="0"/>
              <a:t> to edit the maps to have a more beautiful map plots.</a:t>
            </a:r>
          </a:p>
        </p:txBody>
      </p:sp>
    </p:spTree>
    <p:extLst>
      <p:ext uri="{BB962C8B-B14F-4D97-AF65-F5344CB8AC3E}">
        <p14:creationId xmlns:p14="http://schemas.microsoft.com/office/powerpoint/2010/main" val="1332330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TotalTime>
  <Words>826</Words>
  <Application>Microsoft Macintosh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Gill Sans MT</vt:lpstr>
      <vt:lpstr>Wingdings 2</vt:lpstr>
      <vt:lpstr>Dividend</vt:lpstr>
      <vt:lpstr>Terrorism activities analysis from 2012 to 2015</vt:lpstr>
      <vt:lpstr>Table of content</vt:lpstr>
      <vt:lpstr>INTRODUCTION</vt:lpstr>
      <vt:lpstr>Data source</vt:lpstr>
      <vt:lpstr>Data solution architecture </vt:lpstr>
      <vt:lpstr>Research questions &amp; answers</vt:lpstr>
      <vt:lpstr>Research questions &amp; answers</vt:lpstr>
      <vt:lpstr>Research questions &amp; answers</vt:lpstr>
      <vt:lpstr>TOOLS CHOSEN</vt:lpstr>
      <vt:lpstr>Tools chosen</vt:lpstr>
      <vt:lpstr>Tools chosen</vt:lpstr>
      <vt:lpstr>OPPORTUNITITES FOR FUTURE WORK</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Terrorism activities analysis from 2012 to 2015</dc:title>
  <dc:creator>Disha An</dc:creator>
  <cp:lastModifiedBy>Disha An</cp:lastModifiedBy>
  <cp:revision>21</cp:revision>
  <dcterms:created xsi:type="dcterms:W3CDTF">2017-05-15T14:30:40Z</dcterms:created>
  <dcterms:modified xsi:type="dcterms:W3CDTF">2017-05-15T22:32:59Z</dcterms:modified>
</cp:coreProperties>
</file>